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308" r:id="rId4"/>
    <p:sldId id="258" r:id="rId5"/>
    <p:sldId id="259" r:id="rId6"/>
    <p:sldId id="307"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309" r:id="rId24"/>
    <p:sldId id="276" r:id="rId25"/>
    <p:sldId id="277" r:id="rId26"/>
    <p:sldId id="278" r:id="rId27"/>
    <p:sldId id="279" r:id="rId28"/>
    <p:sldId id="280" r:id="rId29"/>
    <p:sldId id="306" r:id="rId30"/>
    <p:sldId id="281" r:id="rId31"/>
    <p:sldId id="282" r:id="rId32"/>
    <p:sldId id="283" r:id="rId33"/>
    <p:sldId id="284" r:id="rId34"/>
    <p:sldId id="285" r:id="rId35"/>
    <p:sldId id="30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x="18288000" cy="10287000"/>
  <p:notesSz cx="6858000" cy="9144000"/>
  <p:embeddedFontLst>
    <p:embeddedFont>
      <p:font typeface="Calibri" panose="020F0502020204030204" pitchFamily="34" charset="0"/>
      <p:regular r:id="rId56"/>
      <p:bold r:id="rId57"/>
      <p:italic r:id="rId58"/>
      <p:boldItalic r:id="rId59"/>
    </p:embeddedFont>
    <p:embeddedFont>
      <p:font typeface="Libre Baskerville" panose="02000000000000000000" pitchFamily="2" charset="0"/>
      <p:regular r:id="rId60"/>
      <p:bold r:id="rId61"/>
    </p:embeddedFont>
    <p:embeddedFont>
      <p:font typeface="Libre Baskerville Bold" panose="02000000000000000000"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handsontec.com/dataspecs/HC-SR04-Ultrasonic.pdf" TargetMode="External"/><Relationship Id="rId2" Type="http://schemas.openxmlformats.org/officeDocument/2006/relationships/hyperlink" Target="https://github.com/omaarelsherif/LM35-Temperature-Sensor-Interfacing-With-ATmega32" TargetMode="External"/><Relationship Id="rId1" Type="http://schemas.openxmlformats.org/officeDocument/2006/relationships/slideLayout" Target="../slideLayouts/slideLayout7.xml"/><Relationship Id="rId4" Type="http://schemas.openxmlformats.org/officeDocument/2006/relationships/hyperlink" Target="https://5.imimg.com/data5/YT/KV/MY-1833510/arduino-ir-infrared-obstacle-avoidance-sensor-module.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grpSp>
        <p:nvGrpSpPr>
          <p:cNvPr id="2" name="Group 2"/>
          <p:cNvGrpSpPr/>
          <p:nvPr/>
        </p:nvGrpSpPr>
        <p:grpSpPr>
          <a:xfrm>
            <a:off x="405205" y="297948"/>
            <a:ext cx="2877977" cy="287797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556" b="-24810"/>
              </a:stretch>
            </a:blipFill>
          </p:spPr>
          <p:txBody>
            <a:bodyPr/>
            <a:lstStyle/>
            <a:p>
              <a:endParaRPr lang="en-US"/>
            </a:p>
          </p:txBody>
        </p:sp>
      </p:grpSp>
      <p:sp>
        <p:nvSpPr>
          <p:cNvPr id="4" name="TextBox 4"/>
          <p:cNvSpPr txBox="1"/>
          <p:nvPr/>
        </p:nvSpPr>
        <p:spPr>
          <a:xfrm>
            <a:off x="3283182" y="2571241"/>
            <a:ext cx="11721636" cy="1069976"/>
          </a:xfrm>
          <a:prstGeom prst="rect">
            <a:avLst/>
          </a:prstGeom>
        </p:spPr>
        <p:txBody>
          <a:bodyPr lIns="0" tIns="0" rIns="0" bIns="0" rtlCol="0" anchor="t">
            <a:spAutoFit/>
          </a:bodyPr>
          <a:lstStyle/>
          <a:p>
            <a:pPr algn="ctr">
              <a:lnSpc>
                <a:spcPts val="8000"/>
              </a:lnSpc>
            </a:pPr>
            <a:r>
              <a:rPr lang="en-US" sz="8000">
                <a:solidFill>
                  <a:srgbClr val="000000"/>
                </a:solidFill>
                <a:latin typeface="Libre Baskerville Bold"/>
              </a:rPr>
              <a:t>Garage System</a:t>
            </a:r>
          </a:p>
        </p:txBody>
      </p:sp>
      <p:sp>
        <p:nvSpPr>
          <p:cNvPr id="5" name="TextBox 5"/>
          <p:cNvSpPr txBox="1"/>
          <p:nvPr/>
        </p:nvSpPr>
        <p:spPr>
          <a:xfrm>
            <a:off x="3283182" y="4036300"/>
            <a:ext cx="11721636" cy="773802"/>
          </a:xfrm>
          <a:prstGeom prst="rect">
            <a:avLst/>
          </a:prstGeom>
        </p:spPr>
        <p:txBody>
          <a:bodyPr lIns="0" tIns="0" rIns="0" bIns="0" rtlCol="0" anchor="t">
            <a:spAutoFit/>
          </a:bodyPr>
          <a:lstStyle/>
          <a:p>
            <a:pPr algn="ctr">
              <a:lnSpc>
                <a:spcPts val="3000"/>
              </a:lnSpc>
            </a:pPr>
            <a:r>
              <a:rPr lang="en-US" sz="3000" dirty="0">
                <a:solidFill>
                  <a:srgbClr val="000000"/>
                </a:solidFill>
                <a:latin typeface="Libre Baskerville"/>
              </a:rPr>
              <a:t>Proposed By:</a:t>
            </a:r>
          </a:p>
          <a:p>
            <a:pPr algn="ctr">
              <a:lnSpc>
                <a:spcPts val="3000"/>
              </a:lnSpc>
            </a:pPr>
            <a:r>
              <a:rPr lang="en-US" sz="3000" dirty="0">
                <a:solidFill>
                  <a:srgbClr val="000000"/>
                </a:solidFill>
                <a:latin typeface="Libre Baskerville"/>
              </a:rPr>
              <a:t>Usama Mohammed </a:t>
            </a:r>
            <a:r>
              <a:rPr lang="en-US" sz="3000" dirty="0" err="1">
                <a:solidFill>
                  <a:srgbClr val="000000"/>
                </a:solidFill>
                <a:latin typeface="Libre Baskerville"/>
              </a:rPr>
              <a:t>Mohammed</a:t>
            </a:r>
            <a:r>
              <a:rPr lang="en-US" sz="3000" dirty="0">
                <a:solidFill>
                  <a:srgbClr val="000000"/>
                </a:solidFill>
                <a:latin typeface="Libre Baskerville"/>
              </a:rPr>
              <a:t> Abdulgwad</a:t>
            </a:r>
          </a:p>
        </p:txBody>
      </p:sp>
      <p:sp>
        <p:nvSpPr>
          <p:cNvPr id="6" name="TextBox 6"/>
          <p:cNvSpPr txBox="1"/>
          <p:nvPr/>
        </p:nvSpPr>
        <p:spPr>
          <a:xfrm>
            <a:off x="5342927" y="1085850"/>
            <a:ext cx="760214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May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2226280"/>
            <a:ext cx="15602489" cy="5046980"/>
          </a:xfrm>
          <a:prstGeom prst="rect">
            <a:avLst/>
          </a:prstGeom>
        </p:spPr>
        <p:txBody>
          <a:bodyPr lIns="0" tIns="0" rIns="0" bIns="0" rtlCol="0" anchor="t">
            <a:spAutoFit/>
          </a:bodyPr>
          <a:lstStyle/>
          <a:p>
            <a:pPr algn="l">
              <a:lnSpc>
                <a:spcPts val="2860"/>
              </a:lnSpc>
            </a:pPr>
            <a:r>
              <a:rPr lang="en-US" sz="2000" spc="10">
                <a:solidFill>
                  <a:srgbClr val="000000"/>
                </a:solidFill>
                <a:latin typeface="Libre Baskerville"/>
              </a:rPr>
              <a:t>1. VSS (Ground):- Connect to ground (0V).</a:t>
            </a:r>
          </a:p>
          <a:p>
            <a:pPr algn="l">
              <a:lnSpc>
                <a:spcPts val="2860"/>
              </a:lnSpc>
            </a:pPr>
            <a:r>
              <a:rPr lang="en-US" sz="2000" spc="10">
                <a:solidFill>
                  <a:srgbClr val="000000"/>
                </a:solidFill>
                <a:latin typeface="Libre Baskerville"/>
              </a:rPr>
              <a:t>2. VDD (Power): - Connect to power supply (+5V or +3.3V).</a:t>
            </a:r>
          </a:p>
          <a:p>
            <a:pPr algn="l">
              <a:lnSpc>
                <a:spcPts val="2860"/>
              </a:lnSpc>
            </a:pPr>
            <a:r>
              <a:rPr lang="en-US" sz="2000" spc="10">
                <a:solidFill>
                  <a:srgbClr val="000000"/>
                </a:solidFill>
                <a:latin typeface="Libre Baskerville"/>
              </a:rPr>
              <a:t>3. VO (Contrast):- Adjust contrast with a potentiometer.</a:t>
            </a:r>
          </a:p>
          <a:p>
            <a:pPr algn="l">
              <a:lnSpc>
                <a:spcPts val="2860"/>
              </a:lnSpc>
            </a:pPr>
            <a:r>
              <a:rPr lang="en-US" sz="2000" spc="10">
                <a:solidFill>
                  <a:srgbClr val="000000"/>
                </a:solidFill>
                <a:latin typeface="Libre Baskerville"/>
              </a:rPr>
              <a:t>4. RS (Register Select):</a:t>
            </a:r>
          </a:p>
          <a:p>
            <a:pPr algn="l">
              <a:lnSpc>
                <a:spcPts val="2860"/>
              </a:lnSpc>
            </a:pPr>
            <a:r>
              <a:rPr lang="en-US" sz="2000" spc="10">
                <a:solidFill>
                  <a:srgbClr val="000000"/>
                </a:solidFill>
                <a:latin typeface="Libre Baskerville"/>
              </a:rPr>
              <a:t>  - 0: Command mode.</a:t>
            </a:r>
          </a:p>
          <a:p>
            <a:pPr algn="l">
              <a:lnSpc>
                <a:spcPts val="2860"/>
              </a:lnSpc>
            </a:pPr>
            <a:r>
              <a:rPr lang="en-US" sz="2000" spc="10">
                <a:solidFill>
                  <a:srgbClr val="000000"/>
                </a:solidFill>
                <a:latin typeface="Libre Baskerville"/>
              </a:rPr>
              <a:t>  - 1: Data mode.</a:t>
            </a:r>
          </a:p>
          <a:p>
            <a:pPr algn="l">
              <a:lnSpc>
                <a:spcPts val="2860"/>
              </a:lnSpc>
            </a:pPr>
            <a:r>
              <a:rPr lang="en-US" sz="2000" spc="10">
                <a:solidFill>
                  <a:srgbClr val="000000"/>
                </a:solidFill>
                <a:latin typeface="Libre Baskerville"/>
              </a:rPr>
              <a:t>5. R/W (Read/Write):</a:t>
            </a:r>
          </a:p>
          <a:p>
            <a:pPr algn="l">
              <a:lnSpc>
                <a:spcPts val="2860"/>
              </a:lnSpc>
            </a:pPr>
            <a:r>
              <a:rPr lang="en-US" sz="2000" spc="10">
                <a:solidFill>
                  <a:srgbClr val="000000"/>
                </a:solidFill>
                <a:latin typeface="Libre Baskerville"/>
              </a:rPr>
              <a:t>  - 0: Write to LCD.</a:t>
            </a:r>
          </a:p>
          <a:p>
            <a:pPr algn="l">
              <a:lnSpc>
                <a:spcPts val="2860"/>
              </a:lnSpc>
            </a:pPr>
            <a:r>
              <a:rPr lang="en-US" sz="2000" spc="10">
                <a:solidFill>
                  <a:srgbClr val="000000"/>
                </a:solidFill>
                <a:latin typeface="Libre Baskerville"/>
              </a:rPr>
              <a:t>  - 1: Read from LCD (often grounded for writing only).</a:t>
            </a:r>
          </a:p>
          <a:p>
            <a:pPr algn="l">
              <a:lnSpc>
                <a:spcPts val="2860"/>
              </a:lnSpc>
            </a:pPr>
            <a:r>
              <a:rPr lang="en-US" sz="2000" spc="10">
                <a:solidFill>
                  <a:srgbClr val="000000"/>
                </a:solidFill>
                <a:latin typeface="Libre Baskerville"/>
              </a:rPr>
              <a:t>6. E (Enable): Enable data transfer</a:t>
            </a:r>
          </a:p>
          <a:p>
            <a:pPr algn="l">
              <a:lnSpc>
                <a:spcPts val="2860"/>
              </a:lnSpc>
            </a:pPr>
            <a:r>
              <a:rPr lang="en-US" sz="2000" spc="10">
                <a:solidFill>
                  <a:srgbClr val="000000"/>
                </a:solidFill>
                <a:latin typeface="Libre Baskerville"/>
              </a:rPr>
              <a:t>7. D0-D7 (Data Lines): - 8-bit data bus for commands and data.</a:t>
            </a:r>
          </a:p>
          <a:p>
            <a:pPr algn="l">
              <a:lnSpc>
                <a:spcPts val="2860"/>
              </a:lnSpc>
            </a:pPr>
            <a:r>
              <a:rPr lang="en-US" sz="2000" spc="10">
                <a:solidFill>
                  <a:srgbClr val="000000"/>
                </a:solidFill>
                <a:latin typeface="Libre Baskerville"/>
              </a:rPr>
              <a:t>8. A (Anode):- Positive terminal of the backlight.</a:t>
            </a:r>
          </a:p>
          <a:p>
            <a:pPr algn="l">
              <a:lnSpc>
                <a:spcPts val="2860"/>
              </a:lnSpc>
            </a:pPr>
            <a:r>
              <a:rPr lang="en-US" sz="2000" spc="10">
                <a:solidFill>
                  <a:srgbClr val="000000"/>
                </a:solidFill>
                <a:latin typeface="Libre Baskerville"/>
              </a:rPr>
              <a:t>9. K (Cathode): - Negative terminal of the backlight.</a:t>
            </a:r>
          </a:p>
          <a:p>
            <a:pPr algn="l">
              <a:lnSpc>
                <a:spcPts val="2860"/>
              </a:lnSpc>
            </a:pPr>
            <a:endParaRPr lang="en-US" sz="2000" spc="10">
              <a:solidFill>
                <a:srgbClr val="000000"/>
              </a:solidFill>
              <a:latin typeface="Libre Baskerville"/>
            </a:endParaRPr>
          </a:p>
        </p:txBody>
      </p:sp>
      <p:sp>
        <p:nvSpPr>
          <p:cNvPr id="3" name="Freeform 3"/>
          <p:cNvSpPr/>
          <p:nvPr/>
        </p:nvSpPr>
        <p:spPr>
          <a:xfrm>
            <a:off x="9661488" y="1943100"/>
            <a:ext cx="8213195" cy="4828863"/>
          </a:xfrm>
          <a:custGeom>
            <a:avLst/>
            <a:gdLst/>
            <a:ahLst/>
            <a:cxnLst/>
            <a:rect l="l" t="t" r="r" b="b"/>
            <a:pathLst>
              <a:path w="8213195" h="4828863">
                <a:moveTo>
                  <a:pt x="0" y="0"/>
                </a:moveTo>
                <a:lnTo>
                  <a:pt x="8213195" y="0"/>
                </a:lnTo>
                <a:lnTo>
                  <a:pt x="8213195" y="4828863"/>
                </a:lnTo>
                <a:lnTo>
                  <a:pt x="0" y="482886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1143000"/>
            <a:ext cx="11721636"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LCD PINS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10651080" y="1943100"/>
            <a:ext cx="6952107" cy="3947107"/>
          </a:xfrm>
          <a:custGeom>
            <a:avLst/>
            <a:gdLst/>
            <a:ahLst/>
            <a:cxnLst/>
            <a:rect l="l" t="t" r="r" b="b"/>
            <a:pathLst>
              <a:path w="6952107" h="3947107">
                <a:moveTo>
                  <a:pt x="0" y="0"/>
                </a:moveTo>
                <a:lnTo>
                  <a:pt x="6952107" y="0"/>
                </a:lnTo>
                <a:lnTo>
                  <a:pt x="6952107" y="3947107"/>
                </a:lnTo>
                <a:lnTo>
                  <a:pt x="0" y="394710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2152980"/>
            <a:ext cx="8483112" cy="2151380"/>
          </a:xfrm>
          <a:prstGeom prst="rect">
            <a:avLst/>
          </a:prstGeom>
        </p:spPr>
        <p:txBody>
          <a:bodyPr lIns="0" tIns="0" rIns="0" bIns="0" rtlCol="0" anchor="t">
            <a:spAutoFit/>
          </a:bodyPr>
          <a:lstStyle/>
          <a:p>
            <a:pPr algn="l">
              <a:lnSpc>
                <a:spcPts val="2860"/>
              </a:lnSpc>
            </a:pPr>
            <a:r>
              <a:rPr lang="en-US" sz="2000" spc="10">
                <a:solidFill>
                  <a:srgbClr val="000000"/>
                </a:solidFill>
                <a:latin typeface="Libre Baskerville"/>
              </a:rPr>
              <a:t>1. DDRAM (Display Data RAM</a:t>
            </a:r>
          </a:p>
          <a:p>
            <a:pPr algn="l">
              <a:lnSpc>
                <a:spcPts val="2860"/>
              </a:lnSpc>
            </a:pPr>
            <a:r>
              <a:rPr lang="en-US" sz="2000" spc="10">
                <a:solidFill>
                  <a:srgbClr val="000000"/>
                </a:solidFill>
                <a:latin typeface="Libre Baskerville"/>
              </a:rPr>
              <a:t>2. CGROM (Character Generator ROM3. DR (Data Register4. CR (Command Register</a:t>
            </a:r>
          </a:p>
          <a:p>
            <a:pPr algn="l">
              <a:lnSpc>
                <a:spcPts val="2860"/>
              </a:lnSpc>
            </a:pPr>
            <a:r>
              <a:rPr lang="en-US" sz="2000" spc="10">
                <a:solidFill>
                  <a:srgbClr val="000000"/>
                </a:solidFill>
                <a:latin typeface="Libre Baskerville"/>
              </a:rPr>
              <a:t>3.  MPU (Microcontroller Unit) </a:t>
            </a:r>
          </a:p>
          <a:p>
            <a:pPr algn="l">
              <a:lnSpc>
                <a:spcPts val="2860"/>
              </a:lnSpc>
            </a:pPr>
            <a:r>
              <a:rPr lang="en-US" sz="2000" spc="10">
                <a:solidFill>
                  <a:srgbClr val="000000"/>
                </a:solidFill>
                <a:latin typeface="Libre Baskerville"/>
              </a:rPr>
              <a:t>4. Address Counter</a:t>
            </a:r>
          </a:p>
          <a:p>
            <a:pPr algn="l">
              <a:lnSpc>
                <a:spcPts val="2860"/>
              </a:lnSpc>
            </a:pPr>
            <a:endParaRPr lang="en-US" sz="2000" spc="10">
              <a:solidFill>
                <a:srgbClr val="000000"/>
              </a:solidFill>
              <a:latin typeface="Libre Baskerville"/>
            </a:endParaRPr>
          </a:p>
        </p:txBody>
      </p:sp>
      <p:sp>
        <p:nvSpPr>
          <p:cNvPr id="4" name="TextBox 4"/>
          <p:cNvSpPr txBox="1"/>
          <p:nvPr/>
        </p:nvSpPr>
        <p:spPr>
          <a:xfrm>
            <a:off x="1028700" y="1143000"/>
            <a:ext cx="11721636"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LCD Components: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11189727" y="2191080"/>
            <a:ext cx="6330062" cy="3457983"/>
          </a:xfrm>
          <a:custGeom>
            <a:avLst/>
            <a:gdLst/>
            <a:ahLst/>
            <a:cxnLst/>
            <a:rect l="l" t="t" r="r" b="b"/>
            <a:pathLst>
              <a:path w="6330062" h="3457983">
                <a:moveTo>
                  <a:pt x="0" y="0"/>
                </a:moveTo>
                <a:lnTo>
                  <a:pt x="6330061" y="0"/>
                </a:lnTo>
                <a:lnTo>
                  <a:pt x="6330061" y="3457982"/>
                </a:lnTo>
                <a:lnTo>
                  <a:pt x="0" y="345798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56204" y="2333955"/>
            <a:ext cx="10161027" cy="468503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4-bit Mode</a:t>
            </a:r>
          </a:p>
          <a:p>
            <a:pPr marL="431801" lvl="1" indent="-215900" algn="l">
              <a:lnSpc>
                <a:spcPts val="2860"/>
              </a:lnSpc>
              <a:buFont typeface="Arial"/>
              <a:buChar char="•"/>
            </a:pPr>
            <a:r>
              <a:rPr lang="en-US" sz="2000" spc="10">
                <a:solidFill>
                  <a:srgbClr val="000000"/>
                </a:solidFill>
                <a:latin typeface="Libre Baskerville"/>
              </a:rPr>
              <a:t>In 4-bit mode, data is sent to the LCD in two nibbles (4 bits each). This mode uses fewer microcontroller pins, which is advantageous in pin-limited applications, but requires two operations to send each byte.</a:t>
            </a:r>
          </a:p>
          <a:p>
            <a:pPr marL="431801" lvl="1" indent="-215900" algn="l">
              <a:lnSpc>
                <a:spcPts val="2860"/>
              </a:lnSpc>
              <a:buFont typeface="Arial"/>
              <a:buChar char="•"/>
            </a:pPr>
            <a:r>
              <a:rPr lang="en-US" sz="2000" spc="10">
                <a:solidFill>
                  <a:srgbClr val="000000"/>
                </a:solidFill>
                <a:latin typeface="Libre Baskerville"/>
              </a:rPr>
              <a:t>Characteristics:</a:t>
            </a:r>
          </a:p>
          <a:p>
            <a:pPr marL="431801" lvl="1" indent="-215900" algn="l">
              <a:lnSpc>
                <a:spcPts val="2860"/>
              </a:lnSpc>
              <a:buFont typeface="Arial"/>
              <a:buChar char="•"/>
            </a:pPr>
            <a:r>
              <a:rPr lang="en-US" sz="2000" spc="10">
                <a:solidFill>
                  <a:srgbClr val="000000"/>
                </a:solidFill>
                <a:latin typeface="Libre Baskerville"/>
              </a:rPr>
              <a:t>Data Lines: Uses only 4 data lines (typically D4-D7).</a:t>
            </a:r>
          </a:p>
          <a:p>
            <a:pPr marL="431801" lvl="1" indent="-215900" algn="l">
              <a:lnSpc>
                <a:spcPts val="2860"/>
              </a:lnSpc>
              <a:buFont typeface="Arial"/>
              <a:buChar char="•"/>
            </a:pPr>
            <a:r>
              <a:rPr lang="en-US" sz="2000" spc="10">
                <a:solidFill>
                  <a:srgbClr val="000000"/>
                </a:solidFill>
                <a:latin typeface="Libre Baskerville"/>
              </a:rPr>
              <a:t>Commands/Data: Each 8-bit command or data byte is split into two 4-bit nibbles and sent sequentially.</a:t>
            </a:r>
          </a:p>
          <a:p>
            <a:pPr marL="431801" lvl="1" indent="-215900" algn="l">
              <a:lnSpc>
                <a:spcPts val="2860"/>
              </a:lnSpc>
              <a:buFont typeface="Arial"/>
              <a:buChar char="•"/>
            </a:pPr>
            <a:r>
              <a:rPr lang="en-US" sz="2000" spc="10">
                <a:solidFill>
                  <a:srgbClr val="000000"/>
                </a:solidFill>
                <a:latin typeface="Libre Baskerville"/>
              </a:rPr>
              <a:t>Speed: Slightly slower due to the need to send two nibbles per byte.</a:t>
            </a:r>
          </a:p>
          <a:p>
            <a:pPr marL="431801" lvl="1" indent="-215900" algn="l">
              <a:lnSpc>
                <a:spcPts val="2860"/>
              </a:lnSpc>
              <a:buFont typeface="Arial"/>
              <a:buChar char="•"/>
            </a:pPr>
            <a:r>
              <a:rPr lang="en-US" sz="2000" spc="10">
                <a:solidFill>
                  <a:srgbClr val="000000"/>
                </a:solidFill>
                <a:latin typeface="Libre Baskerville"/>
              </a:rPr>
              <a:t>Pin Usage: Requires 7 pins (4 data pins + 3 control pins: RS, RW, EN).</a:t>
            </a:r>
          </a:p>
          <a:p>
            <a:pPr marL="431801" lvl="1" indent="-215900" algn="l">
              <a:lnSpc>
                <a:spcPts val="2860"/>
              </a:lnSpc>
              <a:buFont typeface="Arial"/>
              <a:buChar char="•"/>
            </a:pPr>
            <a:r>
              <a:rPr lang="en-US" sz="2000" spc="10">
                <a:solidFill>
                  <a:srgbClr val="000000"/>
                </a:solidFill>
                <a:latin typeface="Libre Baskerville"/>
              </a:rPr>
              <a:t>Initialization Command: The command to initialize the LCD in 4-bit mode starts with 0x02 (to set 4-bit mode) followed by 0x28 (FOUR_BITS).</a:t>
            </a:r>
          </a:p>
        </p:txBody>
      </p:sp>
      <p:sp>
        <p:nvSpPr>
          <p:cNvPr id="4" name="TextBox 4"/>
          <p:cNvSpPr txBox="1"/>
          <p:nvPr/>
        </p:nvSpPr>
        <p:spPr>
          <a:xfrm>
            <a:off x="1028700" y="1143000"/>
            <a:ext cx="16081079"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LCD Is Interfaced in Our Code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11453712" y="4879955"/>
            <a:ext cx="5920686" cy="4162723"/>
          </a:xfrm>
          <a:custGeom>
            <a:avLst/>
            <a:gdLst/>
            <a:ahLst/>
            <a:cxnLst/>
            <a:rect l="l" t="t" r="r" b="b"/>
            <a:pathLst>
              <a:path w="5920686" h="4162723">
                <a:moveTo>
                  <a:pt x="0" y="0"/>
                </a:moveTo>
                <a:lnTo>
                  <a:pt x="5920686" y="0"/>
                </a:lnTo>
                <a:lnTo>
                  <a:pt x="5920686" y="4162723"/>
                </a:lnTo>
                <a:lnTo>
                  <a:pt x="0" y="4162723"/>
                </a:lnTo>
                <a:lnTo>
                  <a:pt x="0" y="0"/>
                </a:lnTo>
                <a:close/>
              </a:path>
            </a:pathLst>
          </a:custGeom>
          <a:blipFill>
            <a:blip r:embed="rId2"/>
            <a:stretch>
              <a:fillRect/>
            </a:stretch>
          </a:blipFill>
        </p:spPr>
        <p:txBody>
          <a:bodyPr/>
          <a:lstStyle/>
          <a:p>
            <a:endParaRPr lang="en-US"/>
          </a:p>
        </p:txBody>
      </p:sp>
      <p:sp>
        <p:nvSpPr>
          <p:cNvPr id="3" name="Freeform 3"/>
          <p:cNvSpPr/>
          <p:nvPr/>
        </p:nvSpPr>
        <p:spPr>
          <a:xfrm>
            <a:off x="11453712" y="2301365"/>
            <a:ext cx="5656067" cy="2196239"/>
          </a:xfrm>
          <a:custGeom>
            <a:avLst/>
            <a:gdLst/>
            <a:ahLst/>
            <a:cxnLst/>
            <a:rect l="l" t="t" r="r" b="b"/>
            <a:pathLst>
              <a:path w="5656067" h="2196239">
                <a:moveTo>
                  <a:pt x="0" y="0"/>
                </a:moveTo>
                <a:lnTo>
                  <a:pt x="5656067" y="0"/>
                </a:lnTo>
                <a:lnTo>
                  <a:pt x="5656067" y="2196239"/>
                </a:lnTo>
                <a:lnTo>
                  <a:pt x="0" y="219623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2333955"/>
            <a:ext cx="10161027" cy="106553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This function creates a falling edge signal on the EN pin of the LCD used to trigger</a:t>
            </a:r>
          </a:p>
          <a:p>
            <a:pPr algn="l">
              <a:lnSpc>
                <a:spcPts val="2860"/>
              </a:lnSpc>
            </a:pPr>
            <a:endParaRPr lang="en-US" sz="2000" spc="10">
              <a:solidFill>
                <a:srgbClr val="000000"/>
              </a:solidFill>
              <a:latin typeface="Libre Baskerville"/>
            </a:endParaRPr>
          </a:p>
        </p:txBody>
      </p:sp>
      <p:sp>
        <p:nvSpPr>
          <p:cNvPr id="5" name="TextBox 5"/>
          <p:cNvSpPr txBox="1"/>
          <p:nvPr/>
        </p:nvSpPr>
        <p:spPr>
          <a:xfrm>
            <a:off x="1028700" y="1143000"/>
            <a:ext cx="16081079"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LCD Is Interfaced in Our Code</a:t>
            </a:r>
          </a:p>
        </p:txBody>
      </p:sp>
      <p:sp>
        <p:nvSpPr>
          <p:cNvPr id="6" name="TextBox 6"/>
          <p:cNvSpPr txBox="1"/>
          <p:nvPr/>
        </p:nvSpPr>
        <p:spPr>
          <a:xfrm>
            <a:off x="1028700" y="4841855"/>
            <a:ext cx="10161027" cy="178943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Set the RS=0 to indicating that the command being sent is not character data</a:t>
            </a:r>
          </a:p>
          <a:p>
            <a:pPr marL="431801" lvl="1" indent="-215900" algn="l">
              <a:lnSpc>
                <a:spcPts val="2860"/>
              </a:lnSpc>
              <a:buFont typeface="Arial"/>
              <a:buChar char="•"/>
            </a:pPr>
            <a:r>
              <a:rPr lang="en-US" sz="2000" spc="10">
                <a:solidFill>
                  <a:srgbClr val="000000"/>
                </a:solidFill>
                <a:latin typeface="Libre Baskerville"/>
              </a:rPr>
              <a:t>falling edge triggering the LCD controller to process the command, write to the higher nibble of the LCD data bus and then write four last four bit</a:t>
            </a:r>
          </a:p>
          <a:p>
            <a:pPr algn="l">
              <a:lnSpc>
                <a:spcPts val="2860"/>
              </a:lnSpc>
            </a:pPr>
            <a:endParaRPr lang="en-US" sz="2000" spc="10">
              <a:solidFill>
                <a:srgbClr val="000000"/>
              </a:solidFill>
              <a:latin typeface="Libre Baskervill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11462317" y="2372055"/>
            <a:ext cx="5647462" cy="1871147"/>
          </a:xfrm>
          <a:custGeom>
            <a:avLst/>
            <a:gdLst/>
            <a:ahLst/>
            <a:cxnLst/>
            <a:rect l="l" t="t" r="r" b="b"/>
            <a:pathLst>
              <a:path w="5647462" h="1871147">
                <a:moveTo>
                  <a:pt x="0" y="0"/>
                </a:moveTo>
                <a:lnTo>
                  <a:pt x="5647462" y="0"/>
                </a:lnTo>
                <a:lnTo>
                  <a:pt x="5647462" y="1871147"/>
                </a:lnTo>
                <a:lnTo>
                  <a:pt x="0" y="1871147"/>
                </a:lnTo>
                <a:lnTo>
                  <a:pt x="0" y="0"/>
                </a:lnTo>
                <a:close/>
              </a:path>
            </a:pathLst>
          </a:custGeom>
          <a:blipFill>
            <a:blip r:embed="rId2"/>
            <a:stretch>
              <a:fillRect/>
            </a:stretch>
          </a:blipFill>
        </p:spPr>
        <p:txBody>
          <a:bodyPr/>
          <a:lstStyle/>
          <a:p>
            <a:endParaRPr lang="en-US"/>
          </a:p>
        </p:txBody>
      </p:sp>
      <p:sp>
        <p:nvSpPr>
          <p:cNvPr id="3" name="Freeform 3"/>
          <p:cNvSpPr/>
          <p:nvPr/>
        </p:nvSpPr>
        <p:spPr>
          <a:xfrm>
            <a:off x="11462317" y="4671827"/>
            <a:ext cx="5647462" cy="3742617"/>
          </a:xfrm>
          <a:custGeom>
            <a:avLst/>
            <a:gdLst/>
            <a:ahLst/>
            <a:cxnLst/>
            <a:rect l="l" t="t" r="r" b="b"/>
            <a:pathLst>
              <a:path w="5647462" h="3742617">
                <a:moveTo>
                  <a:pt x="0" y="0"/>
                </a:moveTo>
                <a:lnTo>
                  <a:pt x="5647462" y="0"/>
                </a:lnTo>
                <a:lnTo>
                  <a:pt x="5647462" y="3742617"/>
                </a:lnTo>
                <a:lnTo>
                  <a:pt x="0" y="374261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2333955"/>
            <a:ext cx="10161027" cy="106553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To clear screen we send command #define CLR_SCREEN 0x01 to clear it by use lcd_vsend_cmd(char cmd )</a:t>
            </a:r>
          </a:p>
          <a:p>
            <a:pPr algn="l">
              <a:lnSpc>
                <a:spcPts val="2860"/>
              </a:lnSpc>
            </a:pPr>
            <a:endParaRPr lang="en-US" sz="2000" spc="10">
              <a:solidFill>
                <a:srgbClr val="000000"/>
              </a:solidFill>
              <a:latin typeface="Libre Baskerville"/>
            </a:endParaRPr>
          </a:p>
        </p:txBody>
      </p:sp>
      <p:sp>
        <p:nvSpPr>
          <p:cNvPr id="5" name="TextBox 5"/>
          <p:cNvSpPr txBox="1"/>
          <p:nvPr/>
        </p:nvSpPr>
        <p:spPr>
          <a:xfrm>
            <a:off x="1028700" y="1143000"/>
            <a:ext cx="16081079"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LCD Is Interfaced in Our Code</a:t>
            </a:r>
          </a:p>
        </p:txBody>
      </p:sp>
      <p:sp>
        <p:nvSpPr>
          <p:cNvPr id="6" name="TextBox 6"/>
          <p:cNvSpPr txBox="1"/>
          <p:nvPr/>
        </p:nvSpPr>
        <p:spPr>
          <a:xfrm>
            <a:off x="1028700" y="4633727"/>
            <a:ext cx="10161027" cy="251333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This function to send character to LCD set RS 1 indicating that the data being sent is character data, not a command,</a:t>
            </a:r>
          </a:p>
          <a:p>
            <a:pPr marL="431801" lvl="1" indent="-215900" algn="l">
              <a:lnSpc>
                <a:spcPts val="2860"/>
              </a:lnSpc>
              <a:buFont typeface="Arial"/>
              <a:buChar char="•"/>
            </a:pPr>
            <a:r>
              <a:rPr lang="en-US" sz="2000" spc="10">
                <a:solidFill>
                  <a:srgbClr val="000000"/>
                </a:solidFill>
                <a:latin typeface="Libre Baskerville"/>
              </a:rPr>
              <a:t>send_falling_edge(): Generates a falling edge signal on the EN (Enable) pin of the LCD, triggering the LCD controller to process the character data</a:t>
            </a:r>
          </a:p>
          <a:p>
            <a:pPr marL="431801" lvl="1" indent="-215900" algn="l">
              <a:lnSpc>
                <a:spcPts val="2860"/>
              </a:lnSpc>
              <a:buFont typeface="Arial"/>
              <a:buChar char="•"/>
            </a:pPr>
            <a:r>
              <a:rPr lang="en-US" sz="2000" spc="10">
                <a:solidFill>
                  <a:srgbClr val="000000"/>
                </a:solidFill>
                <a:latin typeface="Libre Baskerville"/>
              </a:rPr>
              <a:t>and we Writes the lower  higher nibble of the character data</a:t>
            </a:r>
          </a:p>
          <a:p>
            <a:pPr algn="l">
              <a:lnSpc>
                <a:spcPts val="2860"/>
              </a:lnSpc>
            </a:pPr>
            <a:endParaRPr lang="en-US" sz="2000" spc="10">
              <a:solidFill>
                <a:srgbClr val="000000"/>
              </a:solidFill>
              <a:latin typeface="Libre Basker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3527063" y="4251509"/>
            <a:ext cx="11084353" cy="5307787"/>
          </a:xfrm>
          <a:custGeom>
            <a:avLst/>
            <a:gdLst/>
            <a:ahLst/>
            <a:cxnLst/>
            <a:rect l="l" t="t" r="r" b="b"/>
            <a:pathLst>
              <a:path w="11084353" h="5307787">
                <a:moveTo>
                  <a:pt x="0" y="0"/>
                </a:moveTo>
                <a:lnTo>
                  <a:pt x="11084353" y="0"/>
                </a:lnTo>
                <a:lnTo>
                  <a:pt x="11084353" y="5307787"/>
                </a:lnTo>
                <a:lnTo>
                  <a:pt x="0" y="530778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2567900"/>
            <a:ext cx="15916118" cy="178943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The first check if the row and column not valid it send cmd 0x80, which moves the cursor to the home position (top-left corner).</a:t>
            </a:r>
          </a:p>
          <a:p>
            <a:pPr marL="431801" lvl="1" indent="-215900" algn="l">
              <a:lnSpc>
                <a:spcPts val="2860"/>
              </a:lnSpc>
              <a:buFont typeface="Arial"/>
              <a:buChar char="•"/>
            </a:pPr>
            <a:r>
              <a:rPr lang="en-US" sz="2000" spc="10">
                <a:solidFill>
                  <a:srgbClr val="000000"/>
                </a:solidFill>
                <a:latin typeface="Libre Baskerville"/>
              </a:rPr>
              <a:t>If the row is 0 (top row), calculates the data value based on the specified column and adds it to 0x80.</a:t>
            </a:r>
          </a:p>
          <a:p>
            <a:pPr marL="431801" lvl="1" indent="-215900" algn="l">
              <a:lnSpc>
                <a:spcPts val="2860"/>
              </a:lnSpc>
              <a:buFont typeface="Arial"/>
              <a:buChar char="•"/>
            </a:pPr>
            <a:r>
              <a:rPr lang="en-US" sz="2000" spc="10">
                <a:solidFill>
                  <a:srgbClr val="000000"/>
                </a:solidFill>
                <a:latin typeface="Libre Baskerville"/>
              </a:rPr>
              <a:t>If the row is 1 (bottom row), calculates the data value based on the specified column and adds it to 0xC0</a:t>
            </a:r>
          </a:p>
          <a:p>
            <a:pPr algn="l">
              <a:lnSpc>
                <a:spcPts val="2860"/>
              </a:lnSpc>
            </a:pPr>
            <a:endParaRPr lang="en-US" sz="2000" spc="10">
              <a:solidFill>
                <a:srgbClr val="000000"/>
              </a:solidFill>
              <a:latin typeface="Libre Baskerville"/>
            </a:endParaRPr>
          </a:p>
        </p:txBody>
      </p:sp>
      <p:sp>
        <p:nvSpPr>
          <p:cNvPr id="4" name="TextBox 4"/>
          <p:cNvSpPr txBox="1"/>
          <p:nvPr/>
        </p:nvSpPr>
        <p:spPr>
          <a:xfrm>
            <a:off x="1028700" y="1143000"/>
            <a:ext cx="16081079"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LCD Is Interfaced in Our Code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3582988"/>
            <a:ext cx="11721636" cy="3282949"/>
          </a:xfrm>
          <a:prstGeom prst="rect">
            <a:avLst/>
          </a:prstGeom>
        </p:spPr>
        <p:txBody>
          <a:bodyPr lIns="0" tIns="0" rIns="0" bIns="0" rtlCol="0" anchor="t">
            <a:spAutoFit/>
          </a:bodyPr>
          <a:lstStyle/>
          <a:p>
            <a:pPr algn="l">
              <a:lnSpc>
                <a:spcPts val="8499"/>
              </a:lnSpc>
            </a:pPr>
            <a:r>
              <a:rPr lang="en-US" sz="8499">
                <a:solidFill>
                  <a:srgbClr val="000000"/>
                </a:solidFill>
                <a:latin typeface="Libre Baskerville Bold"/>
              </a:rPr>
              <a:t>ADC C: Temperature &amp; Buzzer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10872210" y="3323516"/>
            <a:ext cx="6387090" cy="5430498"/>
          </a:xfrm>
          <a:custGeom>
            <a:avLst/>
            <a:gdLst/>
            <a:ahLst/>
            <a:cxnLst/>
            <a:rect l="l" t="t" r="r" b="b"/>
            <a:pathLst>
              <a:path w="6387090" h="5430498">
                <a:moveTo>
                  <a:pt x="0" y="0"/>
                </a:moveTo>
                <a:lnTo>
                  <a:pt x="6387090" y="0"/>
                </a:lnTo>
                <a:lnTo>
                  <a:pt x="6387090" y="5430498"/>
                </a:lnTo>
                <a:lnTo>
                  <a:pt x="0" y="543049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1721636"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Atmega32's Analog-to-Digital Converter</a:t>
            </a:r>
          </a:p>
        </p:txBody>
      </p:sp>
      <p:sp>
        <p:nvSpPr>
          <p:cNvPr id="4" name="TextBox 4"/>
          <p:cNvSpPr txBox="1"/>
          <p:nvPr/>
        </p:nvSpPr>
        <p:spPr>
          <a:xfrm>
            <a:off x="1028700" y="3285416"/>
            <a:ext cx="9392636" cy="468503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It is 10-bit ADC (Resolution bits)</a:t>
            </a:r>
          </a:p>
          <a:p>
            <a:pPr algn="l">
              <a:lnSpc>
                <a:spcPts val="2860"/>
              </a:lnSpc>
            </a:pPr>
            <a:endParaRPr lang="en-US" sz="2000" spc="10">
              <a:solidFill>
                <a:srgbClr val="000000"/>
              </a:solidFill>
              <a:latin typeface="Libre Baskerville"/>
            </a:endParaRPr>
          </a:p>
          <a:p>
            <a:pPr marL="431801" lvl="1" indent="-215900" algn="l">
              <a:lnSpc>
                <a:spcPts val="2860"/>
              </a:lnSpc>
              <a:buFont typeface="Arial"/>
              <a:buChar char="•"/>
            </a:pPr>
            <a:r>
              <a:rPr lang="en-US" sz="2000" spc="10">
                <a:solidFill>
                  <a:srgbClr val="000000"/>
                </a:solidFill>
                <a:latin typeface="Libre Baskerville"/>
              </a:rPr>
              <a:t>Converted output binary data is held in two special functions 8-bit register ADCL (result Low) and ADCH (result in High).</a:t>
            </a:r>
          </a:p>
          <a:p>
            <a:pPr algn="l">
              <a:lnSpc>
                <a:spcPts val="2860"/>
              </a:lnSpc>
            </a:pPr>
            <a:endParaRPr lang="en-US" sz="2000" spc="10">
              <a:solidFill>
                <a:srgbClr val="000000"/>
              </a:solidFill>
              <a:latin typeface="Libre Baskerville"/>
            </a:endParaRPr>
          </a:p>
          <a:p>
            <a:pPr marL="431801" lvl="1" indent="-215900" algn="l">
              <a:lnSpc>
                <a:spcPts val="2860"/>
              </a:lnSpc>
              <a:buFont typeface="Arial"/>
              <a:buChar char="•"/>
            </a:pPr>
            <a:r>
              <a:rPr lang="en-US" sz="2000" spc="10">
                <a:solidFill>
                  <a:srgbClr val="000000"/>
                </a:solidFill>
                <a:latin typeface="Libre Baskerville"/>
              </a:rPr>
              <a:t>ADC gives 10-bit output, so (ADCH: ADCL) only 10-bits are useful out of 16-bits with the options to use the higher or lower bits.</a:t>
            </a:r>
          </a:p>
          <a:p>
            <a:pPr algn="l">
              <a:lnSpc>
                <a:spcPts val="2860"/>
              </a:lnSpc>
            </a:pPr>
            <a:endParaRPr lang="en-US" sz="2000" spc="10">
              <a:solidFill>
                <a:srgbClr val="000000"/>
              </a:solidFill>
              <a:latin typeface="Libre Baskerville"/>
            </a:endParaRPr>
          </a:p>
          <a:p>
            <a:pPr marL="431801" lvl="1" indent="-215900" algn="l">
              <a:lnSpc>
                <a:spcPts val="2860"/>
              </a:lnSpc>
              <a:buFont typeface="Arial"/>
              <a:buChar char="•"/>
            </a:pPr>
            <a:r>
              <a:rPr lang="en-US" sz="2000" spc="10">
                <a:solidFill>
                  <a:srgbClr val="000000"/>
                </a:solidFill>
                <a:latin typeface="Libre Baskerville"/>
              </a:rPr>
              <a:t>We also have three options for Vref. 1) AVcc (analog Vcc), 2) Internal 2.56v (The used one) 3). External Aref. Pin.</a:t>
            </a:r>
          </a:p>
          <a:p>
            <a:pPr algn="l">
              <a:lnSpc>
                <a:spcPts val="2860"/>
              </a:lnSpc>
            </a:pPr>
            <a:endParaRPr lang="en-US" sz="2000" spc="10">
              <a:solidFill>
                <a:srgbClr val="000000"/>
              </a:solidFill>
              <a:latin typeface="Libre Baskerville"/>
            </a:endParaRPr>
          </a:p>
          <a:p>
            <a:pPr marL="431801" lvl="1" indent="-215900" algn="l">
              <a:lnSpc>
                <a:spcPts val="2860"/>
              </a:lnSpc>
              <a:buFont typeface="Arial"/>
              <a:buChar char="•"/>
            </a:pPr>
            <a:r>
              <a:rPr lang="en-US" sz="2000" spc="10">
                <a:solidFill>
                  <a:srgbClr val="000000"/>
                </a:solidFill>
                <a:latin typeface="Libre Baskerville"/>
              </a:rPr>
              <a:t>The ADC Channels are of the successive approximation type.</a:t>
            </a:r>
          </a:p>
          <a:p>
            <a:pPr algn="l">
              <a:lnSpc>
                <a:spcPts val="2860"/>
              </a:lnSpc>
            </a:pPr>
            <a:endParaRPr lang="en-US" sz="2000" spc="10">
              <a:solidFill>
                <a:srgbClr val="000000"/>
              </a:solidFill>
              <a:latin typeface="Libre Baskervill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1143000"/>
            <a:ext cx="11721636"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Successive Approximation ADC Block Diagram</a:t>
            </a:r>
          </a:p>
        </p:txBody>
      </p:sp>
      <p:sp>
        <p:nvSpPr>
          <p:cNvPr id="3" name="Freeform 3"/>
          <p:cNvSpPr/>
          <p:nvPr/>
        </p:nvSpPr>
        <p:spPr>
          <a:xfrm>
            <a:off x="3328820" y="3062049"/>
            <a:ext cx="11630361" cy="6781339"/>
          </a:xfrm>
          <a:custGeom>
            <a:avLst/>
            <a:gdLst/>
            <a:ahLst/>
            <a:cxnLst/>
            <a:rect l="l" t="t" r="r" b="b"/>
            <a:pathLst>
              <a:path w="11630361" h="6781339">
                <a:moveTo>
                  <a:pt x="0" y="0"/>
                </a:moveTo>
                <a:lnTo>
                  <a:pt x="11630360" y="0"/>
                </a:lnTo>
                <a:lnTo>
                  <a:pt x="11630360" y="6781339"/>
                </a:lnTo>
                <a:lnTo>
                  <a:pt x="0" y="6781339"/>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12738673" y="2400300"/>
            <a:ext cx="4302642" cy="3776951"/>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1721636"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Temperature Sensor</a:t>
            </a:r>
          </a:p>
        </p:txBody>
      </p:sp>
      <p:sp>
        <p:nvSpPr>
          <p:cNvPr id="4" name="TextBox 4"/>
          <p:cNvSpPr txBox="1"/>
          <p:nvPr/>
        </p:nvSpPr>
        <p:spPr>
          <a:xfrm>
            <a:off x="1477516" y="2781935"/>
            <a:ext cx="9392636" cy="5180585"/>
          </a:xfrm>
          <a:prstGeom prst="rect">
            <a:avLst/>
          </a:prstGeom>
        </p:spPr>
        <p:txBody>
          <a:bodyPr lIns="0" tIns="0" rIns="0" bIns="0" rtlCol="0" anchor="t">
            <a:spAutoFit/>
          </a:bodyPr>
          <a:lstStyle/>
          <a:p>
            <a:pPr marL="431801" lvl="1" indent="-215900" algn="l">
              <a:lnSpc>
                <a:spcPts val="2860"/>
              </a:lnSpc>
              <a:buFont typeface="Arial"/>
              <a:buChar char="•"/>
            </a:pPr>
            <a:r>
              <a:rPr lang="en-US" sz="2000" spc="10" dirty="0">
                <a:solidFill>
                  <a:srgbClr val="000000"/>
                </a:solidFill>
                <a:latin typeface="Libre Baskerville"/>
              </a:rPr>
              <a:t>The LM35 is a precision integrated-circuit temperature sensor. </a:t>
            </a:r>
          </a:p>
          <a:p>
            <a:pPr marL="431801" lvl="1" indent="-215900" algn="l">
              <a:lnSpc>
                <a:spcPts val="2860"/>
              </a:lnSpc>
              <a:buFont typeface="Arial"/>
              <a:buChar char="•"/>
            </a:pPr>
            <a:r>
              <a:rPr lang="en-US" sz="2000" spc="10" dirty="0">
                <a:solidFill>
                  <a:srgbClr val="000000"/>
                </a:solidFill>
                <a:latin typeface="Libre Baskerville"/>
              </a:rPr>
              <a:t>The LM35 is a semiconductor temperature sensor </a:t>
            </a:r>
          </a:p>
          <a:p>
            <a:pPr marL="431801" lvl="1" indent="-215900" algn="l">
              <a:lnSpc>
                <a:spcPts val="2860"/>
              </a:lnSpc>
              <a:buFont typeface="Arial"/>
              <a:buChar char="•"/>
            </a:pPr>
            <a:r>
              <a:rPr lang="en-US" sz="2000" spc="10" dirty="0">
                <a:solidFill>
                  <a:srgbClr val="000000"/>
                </a:solidFill>
                <a:latin typeface="Libre Baskerville"/>
              </a:rPr>
              <a:t>Its output voltage is linearly proportional to the Celsius (Centigrade) temperature.</a:t>
            </a:r>
          </a:p>
          <a:p>
            <a:pPr algn="l">
              <a:lnSpc>
                <a:spcPts val="2860"/>
              </a:lnSpc>
            </a:pPr>
            <a:endParaRPr lang="en-US" sz="2000" spc="10" dirty="0">
              <a:solidFill>
                <a:srgbClr val="000000"/>
              </a:solidFill>
              <a:latin typeface="Libre Baskerville"/>
            </a:endParaRPr>
          </a:p>
          <a:p>
            <a:pPr marL="431801" lvl="1" indent="-215900" algn="l">
              <a:lnSpc>
                <a:spcPts val="2860"/>
              </a:lnSpc>
              <a:buFont typeface="Arial"/>
              <a:buChar char="•"/>
            </a:pPr>
            <a:r>
              <a:rPr lang="en-US" sz="2000" b="1" spc="10" dirty="0">
                <a:solidFill>
                  <a:srgbClr val="000000"/>
                </a:solidFill>
                <a:latin typeface="Libre Baskerville"/>
              </a:rPr>
              <a:t>Key Features:</a:t>
            </a:r>
          </a:p>
          <a:p>
            <a:pPr marL="431801" lvl="1" indent="-215900" algn="l">
              <a:lnSpc>
                <a:spcPts val="2860"/>
              </a:lnSpc>
              <a:buAutoNum type="arabicPeriod"/>
            </a:pPr>
            <a:r>
              <a:rPr lang="en-US" sz="2000" spc="10" dirty="0">
                <a:solidFill>
                  <a:srgbClr val="000000"/>
                </a:solidFill>
                <a:latin typeface="Libre Baskerville"/>
              </a:rPr>
              <a:t>Calibrated directly in Celsius (Centigrade)</a:t>
            </a:r>
          </a:p>
          <a:p>
            <a:pPr marL="431801" lvl="1" indent="-215900" algn="l">
              <a:lnSpc>
                <a:spcPts val="2860"/>
              </a:lnSpc>
              <a:buAutoNum type="arabicPeriod"/>
            </a:pPr>
            <a:r>
              <a:rPr lang="en-US" sz="2000" spc="10" dirty="0">
                <a:solidFill>
                  <a:srgbClr val="000000"/>
                </a:solidFill>
                <a:latin typeface="Libre Baskerville"/>
              </a:rPr>
              <a:t>Linear +10.0 mV/°C scale factor</a:t>
            </a:r>
          </a:p>
          <a:p>
            <a:pPr marL="431801" lvl="1" indent="-215900" algn="l">
              <a:lnSpc>
                <a:spcPts val="2860"/>
              </a:lnSpc>
              <a:buAutoNum type="arabicPeriod"/>
            </a:pPr>
            <a:r>
              <a:rPr lang="en-US" sz="2000" spc="10" dirty="0">
                <a:solidFill>
                  <a:srgbClr val="000000"/>
                </a:solidFill>
                <a:latin typeface="Libre Baskerville"/>
              </a:rPr>
              <a:t>0.5°C accuracy </a:t>
            </a:r>
            <a:r>
              <a:rPr lang="en-US" sz="2000" spc="10" dirty="0" err="1">
                <a:solidFill>
                  <a:srgbClr val="000000"/>
                </a:solidFill>
                <a:latin typeface="Libre Baskerville"/>
              </a:rPr>
              <a:t>guaranteeable</a:t>
            </a:r>
            <a:r>
              <a:rPr lang="en-US" sz="2000" spc="10" dirty="0">
                <a:solidFill>
                  <a:srgbClr val="000000"/>
                </a:solidFill>
                <a:latin typeface="Libre Baskerville"/>
              </a:rPr>
              <a:t> (at +25°C)</a:t>
            </a:r>
          </a:p>
          <a:p>
            <a:pPr marL="431801" lvl="1" indent="-215900" algn="l">
              <a:lnSpc>
                <a:spcPts val="2860"/>
              </a:lnSpc>
              <a:buAutoNum type="arabicPeriod"/>
            </a:pPr>
            <a:r>
              <a:rPr lang="en-US" sz="2000" spc="10" dirty="0">
                <a:solidFill>
                  <a:srgbClr val="000000"/>
                </a:solidFill>
                <a:latin typeface="Libre Baskerville"/>
              </a:rPr>
              <a:t>Rated for full −55° to +150°C range</a:t>
            </a:r>
          </a:p>
          <a:p>
            <a:pPr marL="431801" lvl="1" indent="-215900" algn="l">
              <a:lnSpc>
                <a:spcPts val="2860"/>
              </a:lnSpc>
              <a:buAutoNum type="arabicPeriod"/>
            </a:pPr>
            <a:r>
              <a:rPr lang="en-US" sz="2000" spc="10" dirty="0">
                <a:solidFill>
                  <a:srgbClr val="000000"/>
                </a:solidFill>
                <a:latin typeface="Libre Baskerville"/>
              </a:rPr>
              <a:t>Suitable for remote applications</a:t>
            </a:r>
          </a:p>
          <a:p>
            <a:pPr marL="431801" lvl="1" indent="-215900" algn="l">
              <a:lnSpc>
                <a:spcPts val="2860"/>
              </a:lnSpc>
              <a:buAutoNum type="arabicPeriod"/>
            </a:pPr>
            <a:r>
              <a:rPr lang="en-US" sz="2000" spc="10" dirty="0">
                <a:solidFill>
                  <a:srgbClr val="000000"/>
                </a:solidFill>
                <a:latin typeface="Libre Baskerville"/>
              </a:rPr>
              <a:t>Operates from 4 to 30 volts</a:t>
            </a:r>
          </a:p>
          <a:p>
            <a:pPr marL="431801" lvl="1" indent="-215900" algn="l">
              <a:lnSpc>
                <a:spcPts val="2860"/>
              </a:lnSpc>
              <a:buAutoNum type="arabicPeriod"/>
            </a:pPr>
            <a:r>
              <a:rPr lang="en-US" sz="2000" spc="10" dirty="0">
                <a:solidFill>
                  <a:srgbClr val="000000"/>
                </a:solidFill>
                <a:latin typeface="Libre Baskerville"/>
              </a:rPr>
              <a:t>Less than 60 µA current drain</a:t>
            </a:r>
          </a:p>
          <a:p>
            <a:pPr marL="431801" lvl="1" indent="-215900" algn="l">
              <a:lnSpc>
                <a:spcPts val="2860"/>
              </a:lnSpc>
              <a:buAutoNum type="arabicPeriod"/>
            </a:pPr>
            <a:r>
              <a:rPr lang="en-US" sz="2000" spc="10" dirty="0">
                <a:solidFill>
                  <a:srgbClr val="000000"/>
                </a:solidFill>
                <a:latin typeface="Libre Baskerville"/>
              </a:rPr>
              <a:t>Low impedance output, 0.1 Ohm for 1 mA load</a:t>
            </a:r>
          </a:p>
        </p:txBody>
      </p:sp>
      <p:pic>
        <p:nvPicPr>
          <p:cNvPr id="6" name="Picture 5">
            <a:extLst>
              <a:ext uri="{FF2B5EF4-FFF2-40B4-BE49-F238E27FC236}">
                <a16:creationId xmlns:a16="http://schemas.microsoft.com/office/drawing/2014/main" id="{4DA96171-3B35-F6ED-CA5D-D3A704FA9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00" y="6215062"/>
            <a:ext cx="5383852" cy="35790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3283182" y="1734973"/>
            <a:ext cx="11721636" cy="1130299"/>
          </a:xfrm>
          <a:prstGeom prst="rect">
            <a:avLst/>
          </a:prstGeom>
        </p:spPr>
        <p:txBody>
          <a:bodyPr lIns="0" tIns="0" rIns="0" bIns="0" rtlCol="0" anchor="t">
            <a:spAutoFit/>
          </a:bodyPr>
          <a:lstStyle/>
          <a:p>
            <a:pPr algn="ctr">
              <a:lnSpc>
                <a:spcPts val="8499"/>
              </a:lnSpc>
            </a:pPr>
            <a:r>
              <a:rPr lang="en-US" sz="8499">
                <a:solidFill>
                  <a:srgbClr val="000000"/>
                </a:solidFill>
                <a:latin typeface="Libre Baskerville Bold"/>
              </a:rPr>
              <a:t>Overview</a:t>
            </a:r>
          </a:p>
        </p:txBody>
      </p:sp>
      <p:sp>
        <p:nvSpPr>
          <p:cNvPr id="3" name="TextBox 3"/>
          <p:cNvSpPr txBox="1"/>
          <p:nvPr/>
        </p:nvSpPr>
        <p:spPr>
          <a:xfrm>
            <a:off x="1374473" y="4531011"/>
            <a:ext cx="3817418" cy="389081"/>
          </a:xfrm>
          <a:prstGeom prst="rect">
            <a:avLst/>
          </a:prstGeom>
        </p:spPr>
        <p:txBody>
          <a:bodyPr wrap="square" lIns="0" tIns="0" rIns="0" bIns="0" rtlCol="0" anchor="t">
            <a:spAutoFit/>
          </a:bodyPr>
          <a:lstStyle/>
          <a:p>
            <a:pPr algn="l">
              <a:lnSpc>
                <a:spcPts val="3000"/>
              </a:lnSpc>
            </a:pPr>
            <a:r>
              <a:rPr lang="en-US" sz="3000" dirty="0">
                <a:solidFill>
                  <a:srgbClr val="000000"/>
                </a:solidFill>
                <a:latin typeface="Libre Baskerville"/>
              </a:rPr>
              <a:t>Project Statement</a:t>
            </a:r>
          </a:p>
        </p:txBody>
      </p:sp>
      <p:sp>
        <p:nvSpPr>
          <p:cNvPr id="5" name="TextBox 5"/>
          <p:cNvSpPr txBox="1"/>
          <p:nvPr/>
        </p:nvSpPr>
        <p:spPr>
          <a:xfrm>
            <a:off x="9959752" y="4494706"/>
            <a:ext cx="5045066" cy="1543243"/>
          </a:xfrm>
          <a:prstGeom prst="rect">
            <a:avLst/>
          </a:prstGeom>
        </p:spPr>
        <p:txBody>
          <a:bodyPr lIns="0" tIns="0" rIns="0" bIns="0" rtlCol="0" anchor="t">
            <a:spAutoFit/>
          </a:bodyPr>
          <a:lstStyle/>
          <a:p>
            <a:pPr>
              <a:lnSpc>
                <a:spcPts val="3000"/>
              </a:lnSpc>
            </a:pPr>
            <a:r>
              <a:rPr lang="en-US" sz="3000" dirty="0">
                <a:solidFill>
                  <a:srgbClr val="000000"/>
                </a:solidFill>
                <a:latin typeface="Libre Baskerville"/>
              </a:rPr>
              <a:t>Project Major </a:t>
            </a:r>
          </a:p>
          <a:p>
            <a:pPr>
              <a:lnSpc>
                <a:spcPts val="3000"/>
              </a:lnSpc>
            </a:pPr>
            <a:r>
              <a:rPr lang="en-US" sz="3000" dirty="0">
                <a:solidFill>
                  <a:srgbClr val="000000"/>
                </a:solidFill>
                <a:latin typeface="Libre Baskerville"/>
              </a:rPr>
              <a:t>Blocks &amp; Block </a:t>
            </a:r>
          </a:p>
          <a:p>
            <a:pPr>
              <a:lnSpc>
                <a:spcPts val="3000"/>
              </a:lnSpc>
            </a:pPr>
            <a:r>
              <a:rPr lang="en-US" sz="3000" dirty="0">
                <a:solidFill>
                  <a:srgbClr val="000000"/>
                </a:solidFill>
                <a:latin typeface="Libre Baskerville"/>
              </a:rPr>
              <a:t>Diagram</a:t>
            </a:r>
          </a:p>
          <a:p>
            <a:pPr algn="l">
              <a:lnSpc>
                <a:spcPts val="3000"/>
              </a:lnSpc>
            </a:pPr>
            <a:endParaRPr lang="en-US" sz="3000" dirty="0">
              <a:solidFill>
                <a:srgbClr val="000000"/>
              </a:solidFill>
              <a:latin typeface="Libre Baskerville"/>
            </a:endParaRPr>
          </a:p>
        </p:txBody>
      </p:sp>
      <p:sp>
        <p:nvSpPr>
          <p:cNvPr id="6" name="TextBox 6"/>
          <p:cNvSpPr txBox="1"/>
          <p:nvPr/>
        </p:nvSpPr>
        <p:spPr>
          <a:xfrm>
            <a:off x="14510801" y="4494706"/>
            <a:ext cx="3777199" cy="773802"/>
          </a:xfrm>
          <a:prstGeom prst="rect">
            <a:avLst/>
          </a:prstGeom>
        </p:spPr>
        <p:txBody>
          <a:bodyPr lIns="0" tIns="0" rIns="0" bIns="0" rtlCol="0" anchor="t">
            <a:spAutoFit/>
          </a:bodyPr>
          <a:lstStyle/>
          <a:p>
            <a:pPr algn="l">
              <a:lnSpc>
                <a:spcPts val="3000"/>
              </a:lnSpc>
            </a:pPr>
            <a:r>
              <a:rPr lang="en-US" sz="3000" dirty="0">
                <a:solidFill>
                  <a:srgbClr val="000000"/>
                </a:solidFill>
                <a:latin typeface="Libre Baskerville"/>
              </a:rPr>
              <a:t>References &amp;</a:t>
            </a:r>
          </a:p>
          <a:p>
            <a:pPr algn="l">
              <a:lnSpc>
                <a:spcPts val="3000"/>
              </a:lnSpc>
            </a:pPr>
            <a:r>
              <a:rPr lang="en-US" sz="3000" dirty="0">
                <a:solidFill>
                  <a:srgbClr val="000000"/>
                </a:solidFill>
                <a:latin typeface="Libre Baskerville"/>
              </a:rPr>
              <a:t>Citations</a:t>
            </a:r>
          </a:p>
        </p:txBody>
      </p:sp>
      <p:sp>
        <p:nvSpPr>
          <p:cNvPr id="7" name="TextBox 7"/>
          <p:cNvSpPr txBox="1"/>
          <p:nvPr/>
        </p:nvSpPr>
        <p:spPr>
          <a:xfrm>
            <a:off x="1589603" y="3665934"/>
            <a:ext cx="2509332" cy="645795"/>
          </a:xfrm>
          <a:prstGeom prst="rect">
            <a:avLst/>
          </a:prstGeom>
        </p:spPr>
        <p:txBody>
          <a:bodyPr lIns="0" tIns="0" rIns="0" bIns="0" rtlCol="0" anchor="t">
            <a:spAutoFit/>
          </a:bodyPr>
          <a:lstStyle/>
          <a:p>
            <a:pPr algn="l">
              <a:lnSpc>
                <a:spcPts val="4800"/>
              </a:lnSpc>
            </a:pPr>
            <a:r>
              <a:rPr lang="en-US" sz="4800">
                <a:solidFill>
                  <a:srgbClr val="000000"/>
                </a:solidFill>
                <a:latin typeface="Libre Baskerville Bold"/>
              </a:rPr>
              <a:t>01</a:t>
            </a:r>
          </a:p>
        </p:txBody>
      </p:sp>
      <p:sp>
        <p:nvSpPr>
          <p:cNvPr id="8" name="TextBox 8"/>
          <p:cNvSpPr txBox="1"/>
          <p:nvPr/>
        </p:nvSpPr>
        <p:spPr>
          <a:xfrm>
            <a:off x="5976391" y="3665934"/>
            <a:ext cx="2509332" cy="645795"/>
          </a:xfrm>
          <a:prstGeom prst="rect">
            <a:avLst/>
          </a:prstGeom>
        </p:spPr>
        <p:txBody>
          <a:bodyPr lIns="0" tIns="0" rIns="0" bIns="0" rtlCol="0" anchor="t">
            <a:spAutoFit/>
          </a:bodyPr>
          <a:lstStyle/>
          <a:p>
            <a:pPr algn="l">
              <a:lnSpc>
                <a:spcPts val="4800"/>
              </a:lnSpc>
            </a:pPr>
            <a:r>
              <a:rPr lang="en-US" sz="4800">
                <a:solidFill>
                  <a:srgbClr val="000000"/>
                </a:solidFill>
                <a:latin typeface="Libre Baskerville Bold"/>
              </a:rPr>
              <a:t>02</a:t>
            </a:r>
          </a:p>
        </p:txBody>
      </p:sp>
      <p:sp>
        <p:nvSpPr>
          <p:cNvPr id="9" name="TextBox 9"/>
          <p:cNvSpPr txBox="1"/>
          <p:nvPr/>
        </p:nvSpPr>
        <p:spPr>
          <a:xfrm>
            <a:off x="9972953" y="3665934"/>
            <a:ext cx="2509332" cy="645795"/>
          </a:xfrm>
          <a:prstGeom prst="rect">
            <a:avLst/>
          </a:prstGeom>
        </p:spPr>
        <p:txBody>
          <a:bodyPr lIns="0" tIns="0" rIns="0" bIns="0" rtlCol="0" anchor="t">
            <a:spAutoFit/>
          </a:bodyPr>
          <a:lstStyle/>
          <a:p>
            <a:pPr algn="l">
              <a:lnSpc>
                <a:spcPts val="4800"/>
              </a:lnSpc>
            </a:pPr>
            <a:r>
              <a:rPr lang="en-US" sz="4800">
                <a:solidFill>
                  <a:srgbClr val="000000"/>
                </a:solidFill>
                <a:latin typeface="Libre Baskerville Bold"/>
              </a:rPr>
              <a:t>03</a:t>
            </a:r>
          </a:p>
        </p:txBody>
      </p:sp>
      <p:sp>
        <p:nvSpPr>
          <p:cNvPr id="10" name="TextBox 10"/>
          <p:cNvSpPr txBox="1"/>
          <p:nvPr/>
        </p:nvSpPr>
        <p:spPr>
          <a:xfrm>
            <a:off x="14461444" y="3665934"/>
            <a:ext cx="2509332" cy="645795"/>
          </a:xfrm>
          <a:prstGeom prst="rect">
            <a:avLst/>
          </a:prstGeom>
        </p:spPr>
        <p:txBody>
          <a:bodyPr lIns="0" tIns="0" rIns="0" bIns="0" rtlCol="0" anchor="t">
            <a:spAutoFit/>
          </a:bodyPr>
          <a:lstStyle/>
          <a:p>
            <a:pPr algn="l">
              <a:lnSpc>
                <a:spcPts val="4800"/>
              </a:lnSpc>
            </a:pPr>
            <a:r>
              <a:rPr lang="en-US" sz="4800">
                <a:solidFill>
                  <a:srgbClr val="000000"/>
                </a:solidFill>
                <a:latin typeface="Libre Baskerville Bold"/>
              </a:rPr>
              <a:t>04</a:t>
            </a:r>
          </a:p>
        </p:txBody>
      </p:sp>
      <p:sp>
        <p:nvSpPr>
          <p:cNvPr id="11" name="TextBox 11"/>
          <p:cNvSpPr txBox="1"/>
          <p:nvPr/>
        </p:nvSpPr>
        <p:spPr>
          <a:xfrm>
            <a:off x="1374473" y="6647927"/>
            <a:ext cx="5045066" cy="773802"/>
          </a:xfrm>
          <a:prstGeom prst="rect">
            <a:avLst/>
          </a:prstGeom>
        </p:spPr>
        <p:txBody>
          <a:bodyPr lIns="0" tIns="0" rIns="0" bIns="0" rtlCol="0" anchor="t">
            <a:spAutoFit/>
          </a:bodyPr>
          <a:lstStyle/>
          <a:p>
            <a:pPr algn="l">
              <a:lnSpc>
                <a:spcPts val="3000"/>
              </a:lnSpc>
            </a:pPr>
            <a:r>
              <a:rPr lang="en-US" sz="3000" dirty="0">
                <a:solidFill>
                  <a:srgbClr val="000000"/>
                </a:solidFill>
                <a:latin typeface="Libre Baskerville"/>
              </a:rPr>
              <a:t>Real-Time</a:t>
            </a:r>
          </a:p>
          <a:p>
            <a:pPr algn="l">
              <a:lnSpc>
                <a:spcPts val="3000"/>
              </a:lnSpc>
            </a:pPr>
            <a:r>
              <a:rPr lang="en-US" sz="3000" dirty="0">
                <a:solidFill>
                  <a:srgbClr val="000000"/>
                </a:solidFill>
                <a:latin typeface="Libre Baskerville"/>
              </a:rPr>
              <a:t>Videography</a:t>
            </a:r>
          </a:p>
        </p:txBody>
      </p:sp>
      <p:sp>
        <p:nvSpPr>
          <p:cNvPr id="12" name="TextBox 12"/>
          <p:cNvSpPr txBox="1"/>
          <p:nvPr/>
        </p:nvSpPr>
        <p:spPr>
          <a:xfrm>
            <a:off x="5976391" y="5962892"/>
            <a:ext cx="2509332" cy="645795"/>
          </a:xfrm>
          <a:prstGeom prst="rect">
            <a:avLst/>
          </a:prstGeom>
        </p:spPr>
        <p:txBody>
          <a:bodyPr wrap="square" lIns="0" tIns="0" rIns="0" bIns="0" rtlCol="0" anchor="t">
            <a:spAutoFit/>
          </a:bodyPr>
          <a:lstStyle/>
          <a:p>
            <a:pPr algn="l">
              <a:lnSpc>
                <a:spcPts val="4800"/>
              </a:lnSpc>
            </a:pPr>
            <a:r>
              <a:rPr lang="en-US" sz="4800" dirty="0">
                <a:solidFill>
                  <a:srgbClr val="000000"/>
                </a:solidFill>
                <a:latin typeface="Libre Baskerville Bold"/>
              </a:rPr>
              <a:t>06</a:t>
            </a:r>
          </a:p>
        </p:txBody>
      </p:sp>
      <p:sp>
        <p:nvSpPr>
          <p:cNvPr id="13" name="TextBox 11">
            <a:extLst>
              <a:ext uri="{FF2B5EF4-FFF2-40B4-BE49-F238E27FC236}">
                <a16:creationId xmlns:a16="http://schemas.microsoft.com/office/drawing/2014/main" id="{2D3331AC-78C6-FF95-7745-69E7D041E9C6}"/>
              </a:ext>
            </a:extLst>
          </p:cNvPr>
          <p:cNvSpPr txBox="1"/>
          <p:nvPr/>
        </p:nvSpPr>
        <p:spPr>
          <a:xfrm>
            <a:off x="5486400" y="6628301"/>
            <a:ext cx="5045066" cy="773802"/>
          </a:xfrm>
          <a:prstGeom prst="rect">
            <a:avLst/>
          </a:prstGeom>
        </p:spPr>
        <p:txBody>
          <a:bodyPr lIns="0" tIns="0" rIns="0" bIns="0" rtlCol="0" anchor="t">
            <a:spAutoFit/>
          </a:bodyPr>
          <a:lstStyle/>
          <a:p>
            <a:pPr algn="l">
              <a:lnSpc>
                <a:spcPts val="3000"/>
              </a:lnSpc>
            </a:pPr>
            <a:r>
              <a:rPr lang="en-US" sz="3000" dirty="0">
                <a:solidFill>
                  <a:srgbClr val="000000"/>
                </a:solidFill>
                <a:latin typeface="Libre Baskerville"/>
              </a:rPr>
              <a:t>Simulation</a:t>
            </a:r>
          </a:p>
          <a:p>
            <a:pPr algn="l">
              <a:lnSpc>
                <a:spcPts val="3000"/>
              </a:lnSpc>
            </a:pPr>
            <a:r>
              <a:rPr lang="en-US" sz="3000" dirty="0">
                <a:solidFill>
                  <a:srgbClr val="000000"/>
                </a:solidFill>
                <a:latin typeface="Libre Baskerville"/>
              </a:rPr>
              <a:t>Videography</a:t>
            </a:r>
          </a:p>
        </p:txBody>
      </p:sp>
      <p:sp>
        <p:nvSpPr>
          <p:cNvPr id="14" name="TextBox 12">
            <a:extLst>
              <a:ext uri="{FF2B5EF4-FFF2-40B4-BE49-F238E27FC236}">
                <a16:creationId xmlns:a16="http://schemas.microsoft.com/office/drawing/2014/main" id="{8AD48BD6-F745-5C98-A9F8-5067584E1CFB}"/>
              </a:ext>
            </a:extLst>
          </p:cNvPr>
          <p:cNvSpPr txBox="1"/>
          <p:nvPr/>
        </p:nvSpPr>
        <p:spPr>
          <a:xfrm>
            <a:off x="1589603" y="5982518"/>
            <a:ext cx="2509332" cy="645795"/>
          </a:xfrm>
          <a:prstGeom prst="rect">
            <a:avLst/>
          </a:prstGeom>
        </p:spPr>
        <p:txBody>
          <a:bodyPr wrap="square" lIns="0" tIns="0" rIns="0" bIns="0" rtlCol="0" anchor="t">
            <a:spAutoFit/>
          </a:bodyPr>
          <a:lstStyle/>
          <a:p>
            <a:pPr algn="l">
              <a:lnSpc>
                <a:spcPts val="4800"/>
              </a:lnSpc>
            </a:pPr>
            <a:r>
              <a:rPr lang="en-US" sz="4800" dirty="0">
                <a:solidFill>
                  <a:srgbClr val="000000"/>
                </a:solidFill>
                <a:latin typeface="Libre Baskerville Bold"/>
              </a:rPr>
              <a:t>05</a:t>
            </a:r>
          </a:p>
        </p:txBody>
      </p:sp>
      <p:sp>
        <p:nvSpPr>
          <p:cNvPr id="15" name="TextBox 3">
            <a:extLst>
              <a:ext uri="{FF2B5EF4-FFF2-40B4-BE49-F238E27FC236}">
                <a16:creationId xmlns:a16="http://schemas.microsoft.com/office/drawing/2014/main" id="{97789EAB-D3BB-245C-49C1-99E9503ADB9E}"/>
              </a:ext>
            </a:extLst>
          </p:cNvPr>
          <p:cNvSpPr txBox="1"/>
          <p:nvPr/>
        </p:nvSpPr>
        <p:spPr>
          <a:xfrm>
            <a:off x="5486400" y="4492464"/>
            <a:ext cx="3817418" cy="773802"/>
          </a:xfrm>
          <a:prstGeom prst="rect">
            <a:avLst/>
          </a:prstGeom>
        </p:spPr>
        <p:txBody>
          <a:bodyPr wrap="square" lIns="0" tIns="0" rIns="0" bIns="0" rtlCol="0" anchor="t">
            <a:spAutoFit/>
          </a:bodyPr>
          <a:lstStyle/>
          <a:p>
            <a:pPr algn="l">
              <a:lnSpc>
                <a:spcPts val="3000"/>
              </a:lnSpc>
            </a:pPr>
            <a:r>
              <a:rPr lang="en-US" sz="3000" dirty="0">
                <a:solidFill>
                  <a:srgbClr val="000000"/>
                </a:solidFill>
                <a:latin typeface="Libre Baskerville"/>
              </a:rPr>
              <a:t>Introduction &amp; </a:t>
            </a:r>
          </a:p>
          <a:p>
            <a:pPr algn="l">
              <a:lnSpc>
                <a:spcPts val="3000"/>
              </a:lnSpc>
            </a:pPr>
            <a:r>
              <a:rPr lang="en-US" sz="3000" dirty="0">
                <a:solidFill>
                  <a:srgbClr val="000000"/>
                </a:solidFill>
                <a:latin typeface="Libre Baskerville"/>
              </a:rPr>
              <a:t>Project Description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1143000"/>
            <a:ext cx="11721636"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Temperature Sensor</a:t>
            </a:r>
          </a:p>
        </p:txBody>
      </p:sp>
      <p:sp>
        <p:nvSpPr>
          <p:cNvPr id="3" name="TextBox 3"/>
          <p:cNvSpPr txBox="1"/>
          <p:nvPr/>
        </p:nvSpPr>
        <p:spPr>
          <a:xfrm>
            <a:off x="1028700" y="2401570"/>
            <a:ext cx="16830158" cy="6668172"/>
          </a:xfrm>
          <a:prstGeom prst="rect">
            <a:avLst/>
          </a:prstGeom>
        </p:spPr>
        <p:txBody>
          <a:bodyPr lIns="0" tIns="0" rIns="0" bIns="0" rtlCol="0" anchor="t">
            <a:spAutoFit/>
          </a:bodyPr>
          <a:lstStyle/>
          <a:p>
            <a:pPr algn="l">
              <a:lnSpc>
                <a:spcPts val="2860"/>
              </a:lnSpc>
            </a:pPr>
            <a:endParaRPr dirty="0"/>
          </a:p>
          <a:p>
            <a:pPr marL="431801" lvl="1" indent="-215900" algn="l">
              <a:lnSpc>
                <a:spcPts val="2860"/>
              </a:lnSpc>
              <a:buFont typeface="Arial"/>
              <a:buChar char="•"/>
            </a:pPr>
            <a:r>
              <a:rPr lang="en-US" sz="2000" spc="10" dirty="0">
                <a:solidFill>
                  <a:srgbClr val="000000"/>
                </a:solidFill>
                <a:latin typeface="Libre Baskerville"/>
              </a:rPr>
              <a:t>Advantages of LM35 over Resistive Temperature Detectors (RTDs):</a:t>
            </a:r>
          </a:p>
          <a:p>
            <a:pPr marL="431801" lvl="1" indent="-215900" algn="l">
              <a:lnSpc>
                <a:spcPts val="2860"/>
              </a:lnSpc>
              <a:buAutoNum type="arabicPeriod"/>
            </a:pPr>
            <a:r>
              <a:rPr lang="en-US" sz="2000" spc="10" dirty="0">
                <a:solidFill>
                  <a:srgbClr val="000000"/>
                </a:solidFill>
                <a:latin typeface="Libre Baskerville"/>
              </a:rPr>
              <a:t>Ease of Use:</a:t>
            </a:r>
          </a:p>
          <a:p>
            <a:pPr marL="431801" lvl="1" indent="-215900" algn="l">
              <a:lnSpc>
                <a:spcPts val="2860"/>
              </a:lnSpc>
              <a:buAutoNum type="arabicPeriod"/>
            </a:pPr>
            <a:r>
              <a:rPr lang="en-US" sz="2000" spc="10" dirty="0">
                <a:solidFill>
                  <a:srgbClr val="000000"/>
                </a:solidFill>
                <a:latin typeface="Libre Baskerville"/>
              </a:rPr>
              <a:t>Direct Output:</a:t>
            </a:r>
            <a:r>
              <a:rPr lang="en-US" sz="2000" spc="10" dirty="0">
                <a:solidFill>
                  <a:srgbClr val="000000"/>
                </a:solidFill>
                <a:latin typeface="Libre Baskerville"/>
                <a:ea typeface="Libre Baskerville"/>
              </a:rPr>
              <a:t> The LM35 provides a direct voltage output that is linearly proportional to the temperature in Celsius (10 mV per °C), making it straightforward to interface with microcontrollers and other digital systems without needing complex signal conditioning.</a:t>
            </a:r>
          </a:p>
          <a:p>
            <a:pPr marL="431801" lvl="1" indent="-215900" algn="l">
              <a:lnSpc>
                <a:spcPts val="2860"/>
              </a:lnSpc>
              <a:buAutoNum type="arabicPeriod"/>
            </a:pPr>
            <a:r>
              <a:rPr lang="en-US" sz="2000" spc="10" dirty="0">
                <a:solidFill>
                  <a:srgbClr val="000000"/>
                </a:solidFill>
                <a:latin typeface="Libre Baskerville"/>
              </a:rPr>
              <a:t>No Calibration Required: The LM35 does not require external calibration.</a:t>
            </a:r>
          </a:p>
          <a:p>
            <a:pPr marL="431801" lvl="1" indent="-215900" algn="l">
              <a:lnSpc>
                <a:spcPts val="2860"/>
              </a:lnSpc>
              <a:buAutoNum type="arabicPeriod"/>
            </a:pPr>
            <a:r>
              <a:rPr lang="en-US" sz="2000" spc="10" dirty="0">
                <a:solidFill>
                  <a:srgbClr val="000000"/>
                </a:solidFill>
                <a:latin typeface="Libre Baskerville"/>
              </a:rPr>
              <a:t>Lower Cost:</a:t>
            </a:r>
          </a:p>
          <a:p>
            <a:pPr marL="431801" lvl="1" indent="-215900" algn="l">
              <a:lnSpc>
                <a:spcPts val="2860"/>
              </a:lnSpc>
              <a:buAutoNum type="arabicPeriod"/>
            </a:pPr>
            <a:r>
              <a:rPr lang="en-US" sz="2000" spc="10" dirty="0">
                <a:solidFill>
                  <a:srgbClr val="000000"/>
                </a:solidFill>
                <a:latin typeface="Libre Baskerville"/>
              </a:rPr>
              <a:t>Low Power Consumption: The LM35 typically operates at very low power levels (less than 60 µA current drain), making it suitable for battery-powered and low-power applications.</a:t>
            </a:r>
          </a:p>
          <a:p>
            <a:pPr marL="431801" lvl="1" indent="-215900" algn="l">
              <a:lnSpc>
                <a:spcPts val="2860"/>
              </a:lnSpc>
              <a:buAutoNum type="arabicPeriod"/>
            </a:pPr>
            <a:r>
              <a:rPr lang="en-US" sz="2000" spc="10" dirty="0">
                <a:solidFill>
                  <a:srgbClr val="000000"/>
                </a:solidFill>
                <a:latin typeface="Libre Baskerville"/>
              </a:rPr>
              <a:t>Simplicity in Circuitry:</a:t>
            </a:r>
          </a:p>
          <a:p>
            <a:pPr marL="431801" lvl="1" indent="-215900" algn="l">
              <a:lnSpc>
                <a:spcPts val="2860"/>
              </a:lnSpc>
              <a:buAutoNum type="arabicPeriod"/>
            </a:pPr>
            <a:r>
              <a:rPr lang="en-US" sz="2000" spc="10" dirty="0">
                <a:solidFill>
                  <a:srgbClr val="000000"/>
                </a:solidFill>
                <a:latin typeface="Libre Baskerville"/>
              </a:rPr>
              <a:t>Simple Circuitry: The LM35 can be used with minimal additional components, often just requiring a direct connection to an analog-to-digital converter (ADC) on a microcontroller.</a:t>
            </a:r>
          </a:p>
          <a:p>
            <a:pPr marL="431801" lvl="1" indent="-215900" algn="l">
              <a:lnSpc>
                <a:spcPts val="2860"/>
              </a:lnSpc>
              <a:buAutoNum type="arabicPeriod"/>
            </a:pPr>
            <a:r>
              <a:rPr lang="en-US" sz="2000" spc="10" dirty="0">
                <a:solidFill>
                  <a:srgbClr val="000000"/>
                </a:solidFill>
                <a:latin typeface="Libre Baskerville"/>
              </a:rPr>
              <a:t>Compact Size:</a:t>
            </a:r>
          </a:p>
          <a:p>
            <a:pPr marL="431801" lvl="1" indent="-215900" algn="l">
              <a:lnSpc>
                <a:spcPts val="2860"/>
              </a:lnSpc>
              <a:buAutoNum type="arabicPeriod"/>
            </a:pPr>
            <a:r>
              <a:rPr lang="en-US" sz="2000" spc="10" dirty="0">
                <a:solidFill>
                  <a:srgbClr val="000000"/>
                </a:solidFill>
                <a:latin typeface="Libre Baskerville"/>
              </a:rPr>
              <a:t>Adequate Temperature Range:</a:t>
            </a:r>
            <a:r>
              <a:rPr lang="en-US" sz="2000" spc="10" dirty="0">
                <a:solidFill>
                  <a:srgbClr val="000000"/>
                </a:solidFill>
                <a:latin typeface="Libre Baskerville"/>
                <a:ea typeface="Libre Baskerville"/>
              </a:rPr>
              <a:t> While RTDs can offer very wide temperature ranges, the LM35’s range of −55°C to +150°C is sufficient for many standard applications.</a:t>
            </a:r>
          </a:p>
          <a:p>
            <a:pPr algn="l">
              <a:lnSpc>
                <a:spcPts val="2860"/>
              </a:lnSpc>
            </a:pPr>
            <a:r>
              <a:rPr lang="en-US" sz="2000" spc="10" dirty="0">
                <a:solidFill>
                  <a:srgbClr val="000000"/>
                </a:solidFill>
                <a:latin typeface="Libre Baskerville Bold"/>
              </a:rPr>
              <a:t>All in all, </a:t>
            </a:r>
            <a:r>
              <a:rPr lang="en-US" sz="2000" spc="10" dirty="0">
                <a:solidFill>
                  <a:srgbClr val="000000"/>
                </a:solidFill>
                <a:latin typeface="Libre Baskerville"/>
              </a:rPr>
              <a:t> while RTDs offer high accuracy and stability, the LM35 is advantageous in terms of ease of use, cost, simplicity, and power efficiency, making it suitable for a wide range of everyday temperature sensing applications.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2828739" y="4982451"/>
            <a:ext cx="12630522" cy="1789430"/>
          </a:xfrm>
          <a:prstGeom prst="rect">
            <a:avLst/>
          </a:prstGeom>
        </p:spPr>
        <p:txBody>
          <a:bodyPr lIns="0" tIns="0" rIns="0" bIns="0" rtlCol="0" anchor="t">
            <a:spAutoFit/>
          </a:bodyPr>
          <a:lstStyle/>
          <a:p>
            <a:pPr algn="ctr">
              <a:lnSpc>
                <a:spcPts val="2860"/>
              </a:lnSpc>
            </a:pPr>
            <a:r>
              <a:rPr lang="en-US" sz="2000" spc="10">
                <a:solidFill>
                  <a:srgbClr val="000000"/>
                </a:solidFill>
                <a:latin typeface="Libre Baskerville"/>
              </a:rPr>
              <a:t>Given that the resolution bits are 10, so we 2^(10) steps with the maximum analog voltage value from the micorcontroller as 2.56V</a:t>
            </a:r>
          </a:p>
          <a:p>
            <a:pPr algn="ctr">
              <a:lnSpc>
                <a:spcPts val="2860"/>
              </a:lnSpc>
            </a:pPr>
            <a:r>
              <a:rPr lang="en-US" sz="2000" spc="10">
                <a:solidFill>
                  <a:srgbClr val="000000"/>
                </a:solidFill>
                <a:latin typeface="Libre Baskerville"/>
              </a:rPr>
              <a:t>So every step counts for 2.56/1024 = 2.5*10^(-3)</a:t>
            </a:r>
          </a:p>
          <a:p>
            <a:pPr algn="ctr">
              <a:lnSpc>
                <a:spcPts val="2860"/>
              </a:lnSpc>
            </a:pPr>
            <a:r>
              <a:rPr lang="en-US" sz="2000" spc="10">
                <a:solidFill>
                  <a:srgbClr val="000000"/>
                </a:solidFill>
                <a:latin typeface="Libre Baskerville"/>
              </a:rPr>
              <a:t>Given that the slope of LM35 is 10mv/C</a:t>
            </a:r>
          </a:p>
          <a:p>
            <a:pPr algn="ctr">
              <a:lnSpc>
                <a:spcPts val="2860"/>
              </a:lnSpc>
            </a:pPr>
            <a:r>
              <a:rPr lang="en-US" sz="2000" spc="10">
                <a:solidFill>
                  <a:srgbClr val="000000"/>
                </a:solidFill>
                <a:latin typeface="Libre Baskerville"/>
              </a:rPr>
              <a:t>so the value obtained from the ADC should be multiplied by 2.5*10^(-3) / (10*10^-3) = 0.25</a:t>
            </a:r>
          </a:p>
        </p:txBody>
      </p:sp>
      <p:sp>
        <p:nvSpPr>
          <p:cNvPr id="3" name="Freeform 3"/>
          <p:cNvSpPr/>
          <p:nvPr/>
        </p:nvSpPr>
        <p:spPr>
          <a:xfrm>
            <a:off x="4422968" y="2817304"/>
            <a:ext cx="9442064" cy="1777673"/>
          </a:xfrm>
          <a:custGeom>
            <a:avLst/>
            <a:gdLst/>
            <a:ahLst/>
            <a:cxnLst/>
            <a:rect l="l" t="t" r="r" b="b"/>
            <a:pathLst>
              <a:path w="9442064" h="1777673">
                <a:moveTo>
                  <a:pt x="0" y="0"/>
                </a:moveTo>
                <a:lnTo>
                  <a:pt x="9442064" y="0"/>
                </a:lnTo>
                <a:lnTo>
                  <a:pt x="9442064" y="1777673"/>
                </a:lnTo>
                <a:lnTo>
                  <a:pt x="0" y="177767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1143000"/>
            <a:ext cx="16354058"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Temperature is Measured in Our Code: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10421336" y="2822838"/>
            <a:ext cx="7045445" cy="5192165"/>
          </a:xfrm>
          <a:custGeom>
            <a:avLst/>
            <a:gdLst/>
            <a:ahLst/>
            <a:cxnLst/>
            <a:rect l="l" t="t" r="r" b="b"/>
            <a:pathLst>
              <a:path w="7027381" h="5572084">
                <a:moveTo>
                  <a:pt x="0" y="0"/>
                </a:moveTo>
                <a:lnTo>
                  <a:pt x="7027381" y="0"/>
                </a:lnTo>
                <a:lnTo>
                  <a:pt x="7027381" y="5572084"/>
                </a:lnTo>
                <a:lnTo>
                  <a:pt x="0" y="557208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16000" y="1175656"/>
            <a:ext cx="11734336" cy="778098"/>
          </a:xfrm>
          <a:prstGeom prst="rect">
            <a:avLst/>
          </a:prstGeom>
        </p:spPr>
        <p:txBody>
          <a:bodyPr wrap="square" lIns="0" tIns="0" rIns="0" bIns="0" rtlCol="0" anchor="t">
            <a:spAutoFit/>
          </a:bodyPr>
          <a:lstStyle/>
          <a:p>
            <a:pPr algn="l">
              <a:lnSpc>
                <a:spcPts val="6000"/>
              </a:lnSpc>
            </a:pPr>
            <a:r>
              <a:rPr lang="en-US" sz="6000" dirty="0">
                <a:solidFill>
                  <a:srgbClr val="000000"/>
                </a:solidFill>
                <a:latin typeface="Libre Baskerville Bold"/>
              </a:rPr>
              <a:t>Buzzer</a:t>
            </a:r>
          </a:p>
        </p:txBody>
      </p:sp>
      <p:sp>
        <p:nvSpPr>
          <p:cNvPr id="4" name="TextBox 4"/>
          <p:cNvSpPr txBox="1"/>
          <p:nvPr/>
        </p:nvSpPr>
        <p:spPr>
          <a:xfrm>
            <a:off x="1028700" y="2822839"/>
            <a:ext cx="9392636" cy="432308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Buzzer as a high-current device is connected to an NPN transistor when working with atmega32 microcontroller</a:t>
            </a:r>
          </a:p>
          <a:p>
            <a:pPr algn="l">
              <a:lnSpc>
                <a:spcPts val="2860"/>
              </a:lnSpc>
            </a:pPr>
            <a:endParaRPr lang="en-US" sz="2000" spc="10">
              <a:solidFill>
                <a:srgbClr val="000000"/>
              </a:solidFill>
              <a:latin typeface="Libre Baskerville"/>
            </a:endParaRPr>
          </a:p>
          <a:p>
            <a:pPr marL="431801" lvl="1" indent="-215900" algn="l">
              <a:lnSpc>
                <a:spcPts val="2860"/>
              </a:lnSpc>
              <a:buFont typeface="Arial"/>
              <a:buChar char="•"/>
            </a:pPr>
            <a:r>
              <a:rPr lang="en-US" sz="2000" spc="10">
                <a:solidFill>
                  <a:srgbClr val="000000"/>
                </a:solidFill>
                <a:latin typeface="Libre Baskerville"/>
              </a:rPr>
              <a:t>The Vcc (5v) in this case is connected to the buzzer through an arbitrary resister, while the buzzer being connected to the collecter of the NPN transistor and the base is connected to the microcontroller and grounding the emitter, as shown.</a:t>
            </a:r>
          </a:p>
          <a:p>
            <a:pPr algn="l">
              <a:lnSpc>
                <a:spcPts val="2860"/>
              </a:lnSpc>
            </a:pPr>
            <a:endParaRPr lang="en-US" sz="2000" spc="10">
              <a:solidFill>
                <a:srgbClr val="000000"/>
              </a:solidFill>
              <a:latin typeface="Libre Baskerville"/>
            </a:endParaRPr>
          </a:p>
          <a:p>
            <a:pPr marL="431801" lvl="1" indent="-215900" algn="l">
              <a:lnSpc>
                <a:spcPts val="2860"/>
              </a:lnSpc>
              <a:buFont typeface="Arial"/>
              <a:buChar char="•"/>
            </a:pPr>
            <a:r>
              <a:rPr lang="en-US" sz="2000" spc="10">
                <a:solidFill>
                  <a:srgbClr val="000000"/>
                </a:solidFill>
                <a:latin typeface="Libre Baskerville"/>
              </a:rPr>
              <a:t>By using an NPN transistor, we can safely and efficiently control a high-current device like a buzzer with the limited current and voltage capabilities of the ATmega32 microcontroller, while also providing protection and ensuring reliable operation.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1D9B89-8CED-D436-AB8F-8DF2A97DE3B5}"/>
              </a:ext>
            </a:extLst>
          </p:cNvPr>
          <p:cNvPicPr>
            <a:picLocks noChangeAspect="1"/>
          </p:cNvPicPr>
          <p:nvPr/>
        </p:nvPicPr>
        <p:blipFill>
          <a:blip r:embed="rId2"/>
          <a:stretch>
            <a:fillRect/>
          </a:stretch>
        </p:blipFill>
        <p:spPr>
          <a:xfrm>
            <a:off x="0" y="-1"/>
            <a:ext cx="18287999" cy="10533257"/>
          </a:xfrm>
          <a:prstGeom prst="rect">
            <a:avLst/>
          </a:prstGeom>
        </p:spPr>
      </p:pic>
      <p:pic>
        <p:nvPicPr>
          <p:cNvPr id="7" name="Picture 6">
            <a:extLst>
              <a:ext uri="{FF2B5EF4-FFF2-40B4-BE49-F238E27FC236}">
                <a16:creationId xmlns:a16="http://schemas.microsoft.com/office/drawing/2014/main" id="{9AC2B646-9871-E9DD-AB06-53F4CF0E72B3}"/>
              </a:ext>
            </a:extLst>
          </p:cNvPr>
          <p:cNvPicPr>
            <a:picLocks noChangeAspect="1"/>
          </p:cNvPicPr>
          <p:nvPr/>
        </p:nvPicPr>
        <p:blipFill>
          <a:blip r:embed="rId2"/>
          <a:stretch>
            <a:fillRect/>
          </a:stretch>
        </p:blipFill>
        <p:spPr>
          <a:xfrm>
            <a:off x="0" y="-58058"/>
            <a:ext cx="18287999" cy="10533257"/>
          </a:xfrm>
          <a:prstGeom prst="rect">
            <a:avLst/>
          </a:prstGeom>
        </p:spPr>
      </p:pic>
      <p:pic>
        <p:nvPicPr>
          <p:cNvPr id="9" name="Picture 8" descr="A close-up of a buzzer circuit&#10;&#10;Description automatically generated">
            <a:extLst>
              <a:ext uri="{FF2B5EF4-FFF2-40B4-BE49-F238E27FC236}">
                <a16:creationId xmlns:a16="http://schemas.microsoft.com/office/drawing/2014/main" id="{51B2A852-0C91-5D77-884A-18DF0ABFF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0"/>
            <a:ext cx="18287999" cy="10403796"/>
          </a:xfrm>
          <a:prstGeom prst="rect">
            <a:avLst/>
          </a:prstGeom>
        </p:spPr>
      </p:pic>
    </p:spTree>
    <p:extLst>
      <p:ext uri="{BB962C8B-B14F-4D97-AF65-F5344CB8AC3E}">
        <p14:creationId xmlns:p14="http://schemas.microsoft.com/office/powerpoint/2010/main" val="2436470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4121150"/>
            <a:ext cx="11721636" cy="2206624"/>
          </a:xfrm>
          <a:prstGeom prst="rect">
            <a:avLst/>
          </a:prstGeom>
        </p:spPr>
        <p:txBody>
          <a:bodyPr lIns="0" tIns="0" rIns="0" bIns="0" rtlCol="0" anchor="t">
            <a:spAutoFit/>
          </a:bodyPr>
          <a:lstStyle/>
          <a:p>
            <a:pPr algn="l">
              <a:lnSpc>
                <a:spcPts val="8499"/>
              </a:lnSpc>
            </a:pPr>
            <a:r>
              <a:rPr lang="en-US" sz="8499">
                <a:solidFill>
                  <a:srgbClr val="000000"/>
                </a:solidFill>
                <a:latin typeface="Libre Baskerville Bold"/>
              </a:rPr>
              <a:t>Timers (Ultrasonic + Servo Motor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11114734" y="3946789"/>
            <a:ext cx="5932485" cy="5932485"/>
          </a:xfrm>
          <a:custGeom>
            <a:avLst/>
            <a:gdLst/>
            <a:ahLst/>
            <a:cxnLst/>
            <a:rect l="l" t="t" r="r" b="b"/>
            <a:pathLst>
              <a:path w="5932485" h="5932485">
                <a:moveTo>
                  <a:pt x="0" y="0"/>
                </a:moveTo>
                <a:lnTo>
                  <a:pt x="5932485" y="0"/>
                </a:lnTo>
                <a:lnTo>
                  <a:pt x="5932485" y="5932485"/>
                </a:lnTo>
                <a:lnTo>
                  <a:pt x="0" y="593248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1721636"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Timers (Ultrasonic + Servo Motor )</a:t>
            </a:r>
          </a:p>
        </p:txBody>
      </p:sp>
      <p:sp>
        <p:nvSpPr>
          <p:cNvPr id="4" name="TextBox 4"/>
          <p:cNvSpPr txBox="1"/>
          <p:nvPr/>
        </p:nvSpPr>
        <p:spPr>
          <a:xfrm>
            <a:off x="1028700" y="3908689"/>
            <a:ext cx="9392636" cy="215138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In this section we will be talking about timers in the Atmega32 AVR which are a very important peripherals in the microcontroller, as they are used to control many devices and sensors such as the ultrasonic sensor and the servo motor which we have used in our project.</a:t>
            </a:r>
          </a:p>
          <a:p>
            <a:pPr algn="l">
              <a:lnSpc>
                <a:spcPts val="2860"/>
              </a:lnSpc>
            </a:pPr>
            <a:endParaRPr lang="en-US" sz="2000" spc="10">
              <a:solidFill>
                <a:srgbClr val="000000"/>
              </a:solidFill>
              <a:latin typeface="Libre Baskervill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1143000"/>
            <a:ext cx="11721636"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3 timers in our Atmega32 : </a:t>
            </a:r>
          </a:p>
          <a:p>
            <a:pPr algn="l">
              <a:lnSpc>
                <a:spcPts val="6000"/>
              </a:lnSpc>
            </a:pPr>
            <a:endParaRPr lang="en-US" sz="6000">
              <a:solidFill>
                <a:srgbClr val="000000"/>
              </a:solidFill>
              <a:latin typeface="Libre Baskerville Bold"/>
            </a:endParaRPr>
          </a:p>
        </p:txBody>
      </p:sp>
      <p:sp>
        <p:nvSpPr>
          <p:cNvPr id="3" name="TextBox 3"/>
          <p:cNvSpPr txBox="1"/>
          <p:nvPr/>
        </p:nvSpPr>
        <p:spPr>
          <a:xfrm>
            <a:off x="1028700" y="2135129"/>
            <a:ext cx="15339448" cy="7942580"/>
          </a:xfrm>
          <a:prstGeom prst="rect">
            <a:avLst/>
          </a:prstGeom>
        </p:spPr>
        <p:txBody>
          <a:bodyPr lIns="0" tIns="0" rIns="0" bIns="0" rtlCol="0" anchor="t">
            <a:spAutoFit/>
          </a:bodyPr>
          <a:lstStyle/>
          <a:p>
            <a:pPr algn="l">
              <a:lnSpc>
                <a:spcPts val="2860"/>
              </a:lnSpc>
            </a:pPr>
            <a:r>
              <a:rPr lang="en-US" sz="2000" spc="10">
                <a:solidFill>
                  <a:srgbClr val="000000"/>
                </a:solidFill>
                <a:latin typeface="Libre Baskerville"/>
              </a:rPr>
              <a:t>1.Timer0 : It is a general purpose, single compare unit, 8-bit Timer/Counter module. The main features are: </a:t>
            </a:r>
          </a:p>
          <a:p>
            <a:pPr marL="431801" lvl="1" indent="-215900" algn="l">
              <a:lnSpc>
                <a:spcPts val="2860"/>
              </a:lnSpc>
              <a:buFont typeface="Arial"/>
              <a:buChar char="•"/>
            </a:pPr>
            <a:r>
              <a:rPr lang="en-US" sz="2000" spc="10">
                <a:solidFill>
                  <a:srgbClr val="000000"/>
                </a:solidFill>
                <a:latin typeface="Libre Baskerville"/>
              </a:rPr>
              <a:t>Single Compare Unit Counter.</a:t>
            </a:r>
          </a:p>
          <a:p>
            <a:pPr marL="431801" lvl="1" indent="-215900" algn="l">
              <a:lnSpc>
                <a:spcPts val="2860"/>
              </a:lnSpc>
              <a:buFont typeface="Arial"/>
              <a:buChar char="•"/>
            </a:pPr>
            <a:r>
              <a:rPr lang="en-US" sz="2000" spc="10">
                <a:solidFill>
                  <a:srgbClr val="000000"/>
                </a:solidFill>
                <a:latin typeface="Libre Baskerville"/>
              </a:rPr>
              <a:t>Clear Timer on Compare Match (Auto Reload).</a:t>
            </a:r>
          </a:p>
          <a:p>
            <a:pPr marL="431801" lvl="1" indent="-215900" algn="l">
              <a:lnSpc>
                <a:spcPts val="2860"/>
              </a:lnSpc>
              <a:buFont typeface="Arial"/>
              <a:buChar char="•"/>
            </a:pPr>
            <a:r>
              <a:rPr lang="en-US" sz="2000" spc="10">
                <a:solidFill>
                  <a:srgbClr val="000000"/>
                </a:solidFill>
                <a:latin typeface="Libre Baskerville"/>
              </a:rPr>
              <a:t> Frequency Generator.</a:t>
            </a:r>
          </a:p>
          <a:p>
            <a:pPr marL="431801" lvl="1" indent="-215900" algn="l">
              <a:lnSpc>
                <a:spcPts val="2860"/>
              </a:lnSpc>
              <a:buFont typeface="Arial"/>
              <a:buChar char="•"/>
            </a:pPr>
            <a:r>
              <a:rPr lang="en-US" sz="2000" spc="10">
                <a:solidFill>
                  <a:srgbClr val="000000"/>
                </a:solidFill>
                <a:latin typeface="Libre Baskerville"/>
              </a:rPr>
              <a:t>10-bit Clock Prescaler.</a:t>
            </a:r>
          </a:p>
          <a:p>
            <a:pPr marL="431801" lvl="1" indent="-215900" algn="l">
              <a:lnSpc>
                <a:spcPts val="2860"/>
              </a:lnSpc>
              <a:buFont typeface="Arial"/>
              <a:buChar char="•"/>
            </a:pPr>
            <a:r>
              <a:rPr lang="en-US" sz="2000" spc="10">
                <a:solidFill>
                  <a:srgbClr val="000000"/>
                </a:solidFill>
                <a:latin typeface="Libre Baskerville"/>
              </a:rPr>
              <a:t>Overflow and Compare Match Interrupt Sources (TOV0 and OCF0).</a:t>
            </a:r>
          </a:p>
          <a:p>
            <a:pPr algn="l">
              <a:lnSpc>
                <a:spcPts val="2860"/>
              </a:lnSpc>
            </a:pPr>
            <a:endParaRPr lang="en-US" sz="2000" spc="10">
              <a:solidFill>
                <a:srgbClr val="000000"/>
              </a:solidFill>
              <a:latin typeface="Libre Baskerville"/>
            </a:endParaRPr>
          </a:p>
          <a:p>
            <a:pPr algn="l">
              <a:lnSpc>
                <a:spcPts val="2860"/>
              </a:lnSpc>
            </a:pPr>
            <a:r>
              <a:rPr lang="en-US" sz="2000" spc="10">
                <a:solidFill>
                  <a:srgbClr val="000000"/>
                </a:solidFill>
                <a:latin typeface="Libre Baskerville"/>
              </a:rPr>
              <a:t>2.Timer2 : Similar to timer0 in everything except for one extra feature that it has over timer0 and that it allows clocking from External 32kHz Watch Crystal Independent of the I/O Clock.</a:t>
            </a:r>
          </a:p>
          <a:p>
            <a:pPr algn="l">
              <a:lnSpc>
                <a:spcPts val="2860"/>
              </a:lnSpc>
            </a:pPr>
            <a:endParaRPr lang="en-US" sz="2000" spc="10">
              <a:solidFill>
                <a:srgbClr val="000000"/>
              </a:solidFill>
              <a:latin typeface="Libre Baskerville"/>
            </a:endParaRPr>
          </a:p>
          <a:p>
            <a:pPr algn="l">
              <a:lnSpc>
                <a:spcPts val="2860"/>
              </a:lnSpc>
            </a:pPr>
            <a:r>
              <a:rPr lang="en-US" sz="2000" spc="10">
                <a:solidFill>
                  <a:srgbClr val="000000"/>
                </a:solidFill>
                <a:latin typeface="Libre Baskerville"/>
              </a:rPr>
              <a:t>3.Timer1 : It is a 16-bit Timer unit that allows accurate program execution timing (event management), wave generation, and signal timing measurement. The main features are: </a:t>
            </a:r>
          </a:p>
          <a:p>
            <a:pPr marL="431801" lvl="1" indent="-215900" algn="l">
              <a:lnSpc>
                <a:spcPts val="2860"/>
              </a:lnSpc>
              <a:buFont typeface="Arial"/>
              <a:buChar char="•"/>
            </a:pPr>
            <a:r>
              <a:rPr lang="en-US" sz="2000" spc="10">
                <a:solidFill>
                  <a:srgbClr val="000000"/>
                </a:solidFill>
                <a:latin typeface="Libre Baskerville"/>
              </a:rPr>
              <a:t>True 16-bit Design (that is, allows 16-bit PWM).</a:t>
            </a:r>
          </a:p>
          <a:p>
            <a:pPr marL="431801" lvl="1" indent="-215900" algn="l">
              <a:lnSpc>
                <a:spcPts val="2860"/>
              </a:lnSpc>
              <a:buFont typeface="Arial"/>
              <a:buChar char="•"/>
            </a:pPr>
            <a:r>
              <a:rPr lang="en-US" sz="2000" spc="10">
                <a:solidFill>
                  <a:srgbClr val="000000"/>
                </a:solidFill>
                <a:latin typeface="Libre Baskerville"/>
              </a:rPr>
              <a:t>Two Independent Output Compare Units.</a:t>
            </a:r>
          </a:p>
          <a:p>
            <a:pPr marL="431801" lvl="1" indent="-215900" algn="l">
              <a:lnSpc>
                <a:spcPts val="2860"/>
              </a:lnSpc>
              <a:buFont typeface="Arial"/>
              <a:buChar char="•"/>
            </a:pPr>
            <a:r>
              <a:rPr lang="en-US" sz="2000" spc="10">
                <a:solidFill>
                  <a:srgbClr val="000000"/>
                </a:solidFill>
                <a:latin typeface="Libre Baskerville"/>
              </a:rPr>
              <a:t>One Input Capture Unit.</a:t>
            </a:r>
          </a:p>
          <a:p>
            <a:pPr marL="431801" lvl="1" indent="-215900" algn="l">
              <a:lnSpc>
                <a:spcPts val="2860"/>
              </a:lnSpc>
              <a:buFont typeface="Arial"/>
              <a:buChar char="•"/>
            </a:pPr>
            <a:r>
              <a:rPr lang="en-US" sz="2000" spc="10">
                <a:solidFill>
                  <a:srgbClr val="000000"/>
                </a:solidFill>
                <a:latin typeface="Libre Baskerville"/>
              </a:rPr>
              <a:t>Input Capture Noise Canceler.</a:t>
            </a:r>
          </a:p>
          <a:p>
            <a:pPr marL="431801" lvl="1" indent="-215900" algn="l">
              <a:lnSpc>
                <a:spcPts val="2860"/>
              </a:lnSpc>
              <a:buFont typeface="Arial"/>
              <a:buChar char="•"/>
            </a:pPr>
            <a:r>
              <a:rPr lang="en-US" sz="2000" spc="10">
                <a:solidFill>
                  <a:srgbClr val="000000"/>
                </a:solidFill>
                <a:latin typeface="Libre Baskerville"/>
              </a:rPr>
              <a:t>Clear Timer on Compare Match (Auto Reload).</a:t>
            </a:r>
          </a:p>
          <a:p>
            <a:pPr marL="431801" lvl="1" indent="-215900" algn="l">
              <a:lnSpc>
                <a:spcPts val="2860"/>
              </a:lnSpc>
              <a:buFont typeface="Arial"/>
              <a:buChar char="•"/>
            </a:pPr>
            <a:r>
              <a:rPr lang="en-US" sz="2000" spc="10">
                <a:solidFill>
                  <a:srgbClr val="000000"/>
                </a:solidFill>
                <a:latin typeface="Libre Baskerville"/>
              </a:rPr>
              <a:t>Glitch-free, Phase Correct Pulse Width Modulator (PWM).</a:t>
            </a:r>
          </a:p>
          <a:p>
            <a:pPr marL="431801" lvl="1" indent="-215900" algn="l">
              <a:lnSpc>
                <a:spcPts val="2860"/>
              </a:lnSpc>
              <a:buFont typeface="Arial"/>
              <a:buChar char="•"/>
            </a:pPr>
            <a:r>
              <a:rPr lang="en-US" sz="2000" spc="10">
                <a:solidFill>
                  <a:srgbClr val="000000"/>
                </a:solidFill>
                <a:latin typeface="Libre Baskerville"/>
              </a:rPr>
              <a:t>Variable PWM Period.</a:t>
            </a:r>
          </a:p>
          <a:p>
            <a:pPr marL="431801" lvl="1" indent="-215900" algn="l">
              <a:lnSpc>
                <a:spcPts val="2860"/>
              </a:lnSpc>
              <a:buFont typeface="Arial"/>
              <a:buChar char="•"/>
            </a:pPr>
            <a:r>
              <a:rPr lang="en-US" sz="2000" spc="10">
                <a:solidFill>
                  <a:srgbClr val="000000"/>
                </a:solidFill>
                <a:latin typeface="Libre Baskerville"/>
              </a:rPr>
              <a:t>Frequency Generator.</a:t>
            </a:r>
          </a:p>
          <a:p>
            <a:pPr marL="431801" lvl="1" indent="-215900" algn="l">
              <a:lnSpc>
                <a:spcPts val="2860"/>
              </a:lnSpc>
              <a:buFont typeface="Arial"/>
              <a:buChar char="•"/>
            </a:pPr>
            <a:r>
              <a:rPr lang="en-US" sz="2000" spc="10">
                <a:solidFill>
                  <a:srgbClr val="000000"/>
                </a:solidFill>
                <a:latin typeface="Libre Baskerville"/>
              </a:rPr>
              <a:t>External Event Counter.</a:t>
            </a:r>
          </a:p>
          <a:p>
            <a:pPr marL="431801" lvl="1" indent="-215900" algn="l">
              <a:lnSpc>
                <a:spcPts val="2860"/>
              </a:lnSpc>
              <a:buFont typeface="Arial"/>
              <a:buChar char="•"/>
            </a:pPr>
            <a:r>
              <a:rPr lang="en-US" sz="2000" spc="10">
                <a:solidFill>
                  <a:srgbClr val="000000"/>
                </a:solidFill>
                <a:latin typeface="Libre Baskerville"/>
              </a:rPr>
              <a:t>Four Independent Interrupt Sources (TOV1, OCF1A, OCF1B, and ICF1).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9015801" y="1028700"/>
            <a:ext cx="8243499" cy="7318175"/>
          </a:xfrm>
          <a:custGeom>
            <a:avLst/>
            <a:gdLst/>
            <a:ahLst/>
            <a:cxnLst/>
            <a:rect l="l" t="t" r="r" b="b"/>
            <a:pathLst>
              <a:path w="8243499" h="7318175">
                <a:moveTo>
                  <a:pt x="0" y="0"/>
                </a:moveTo>
                <a:lnTo>
                  <a:pt x="8243499" y="0"/>
                </a:lnTo>
                <a:lnTo>
                  <a:pt x="8243499" y="7318175"/>
                </a:lnTo>
                <a:lnTo>
                  <a:pt x="0" y="7318175"/>
                </a:lnTo>
                <a:lnTo>
                  <a:pt x="0" y="0"/>
                </a:lnTo>
                <a:close/>
              </a:path>
            </a:pathLst>
          </a:custGeom>
          <a:blipFill>
            <a:blip r:embed="rId2"/>
            <a:stretch>
              <a:fillRect l="-244" r="-244"/>
            </a:stretch>
          </a:blipFill>
        </p:spPr>
        <p:txBody>
          <a:bodyPr/>
          <a:lstStyle/>
          <a:p>
            <a:endParaRPr lang="en-US"/>
          </a:p>
        </p:txBody>
      </p:sp>
      <p:sp>
        <p:nvSpPr>
          <p:cNvPr id="3" name="TextBox 3"/>
          <p:cNvSpPr txBox="1"/>
          <p:nvPr/>
        </p:nvSpPr>
        <p:spPr>
          <a:xfrm>
            <a:off x="1365992" y="1410110"/>
            <a:ext cx="7666263" cy="2206624"/>
          </a:xfrm>
          <a:prstGeom prst="rect">
            <a:avLst/>
          </a:prstGeom>
        </p:spPr>
        <p:txBody>
          <a:bodyPr lIns="0" tIns="0" rIns="0" bIns="0" rtlCol="0" anchor="t">
            <a:spAutoFit/>
          </a:bodyPr>
          <a:lstStyle/>
          <a:p>
            <a:pPr algn="l">
              <a:lnSpc>
                <a:spcPts val="8499"/>
              </a:lnSpc>
            </a:pPr>
            <a:r>
              <a:rPr lang="en-US" sz="8499">
                <a:solidFill>
                  <a:srgbClr val="000000"/>
                </a:solidFill>
                <a:latin typeface="Libre Baskerville Bold"/>
              </a:rPr>
              <a:t>Timers In our garage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10679769" y="3222889"/>
            <a:ext cx="6579531" cy="6261031"/>
          </a:xfrm>
          <a:custGeom>
            <a:avLst/>
            <a:gdLst/>
            <a:ahLst/>
            <a:cxnLst/>
            <a:rect l="l" t="t" r="r" b="b"/>
            <a:pathLst>
              <a:path w="6579531" h="6261031">
                <a:moveTo>
                  <a:pt x="0" y="0"/>
                </a:moveTo>
                <a:lnTo>
                  <a:pt x="6579531" y="0"/>
                </a:lnTo>
                <a:lnTo>
                  <a:pt x="6579531" y="6261032"/>
                </a:lnTo>
                <a:lnTo>
                  <a:pt x="0" y="62610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73394" y="1120877"/>
            <a:ext cx="11776942" cy="1584223"/>
          </a:xfrm>
          <a:prstGeom prst="rect">
            <a:avLst/>
          </a:prstGeom>
        </p:spPr>
        <p:txBody>
          <a:bodyPr wrap="square" lIns="0" tIns="0" rIns="0" bIns="0" rtlCol="0" anchor="t">
            <a:spAutoFit/>
          </a:bodyPr>
          <a:lstStyle/>
          <a:p>
            <a:pPr algn="l">
              <a:lnSpc>
                <a:spcPts val="6000"/>
              </a:lnSpc>
            </a:pPr>
            <a:r>
              <a:rPr lang="en-US" sz="6000" dirty="0">
                <a:solidFill>
                  <a:srgbClr val="000000"/>
                </a:solidFill>
                <a:latin typeface="Libre Baskerville Bold"/>
              </a:rPr>
              <a:t>Ultrasonic sensor and Timer0</a:t>
            </a:r>
          </a:p>
        </p:txBody>
      </p:sp>
      <p:sp>
        <p:nvSpPr>
          <p:cNvPr id="4" name="TextBox 4"/>
          <p:cNvSpPr txBox="1"/>
          <p:nvPr/>
        </p:nvSpPr>
        <p:spPr>
          <a:xfrm>
            <a:off x="916496" y="3184789"/>
            <a:ext cx="9392636" cy="5408930"/>
          </a:xfrm>
          <a:prstGeom prst="rect">
            <a:avLst/>
          </a:prstGeom>
        </p:spPr>
        <p:txBody>
          <a:bodyPr lIns="0" tIns="0" rIns="0" bIns="0" rtlCol="0" anchor="t">
            <a:spAutoFit/>
          </a:bodyPr>
          <a:lstStyle/>
          <a:p>
            <a:pPr algn="l">
              <a:lnSpc>
                <a:spcPts val="2860"/>
              </a:lnSpc>
            </a:pPr>
            <a:r>
              <a:rPr lang="en-US" sz="2000" spc="10">
                <a:solidFill>
                  <a:srgbClr val="000000"/>
                </a:solidFill>
                <a:latin typeface="Libre Baskerville"/>
              </a:rPr>
              <a:t>How the Ultrasonic Sensor Works (General)</a:t>
            </a:r>
          </a:p>
          <a:p>
            <a:pPr marL="431801" lvl="1" indent="-215900" algn="l">
              <a:lnSpc>
                <a:spcPts val="2860"/>
              </a:lnSpc>
              <a:buAutoNum type="arabicPeriod"/>
            </a:pPr>
            <a:r>
              <a:rPr lang="en-US" sz="2000" spc="10">
                <a:solidFill>
                  <a:srgbClr val="000000"/>
                </a:solidFill>
                <a:latin typeface="Libre Baskerville"/>
              </a:rPr>
              <a:t>Triggering the Sensor: The control circuit sends a short pulse to the transmitter, telling it to emit an ultrasonic sound wave.</a:t>
            </a:r>
          </a:p>
          <a:p>
            <a:pPr marL="431801" lvl="1" indent="-215900" algn="l">
              <a:lnSpc>
                <a:spcPts val="2860"/>
              </a:lnSpc>
              <a:buAutoNum type="arabicPeriod"/>
            </a:pPr>
            <a:r>
              <a:rPr lang="en-US" sz="2000" spc="10">
                <a:solidFill>
                  <a:srgbClr val="000000"/>
                </a:solidFill>
                <a:latin typeface="Libre Baskerville"/>
              </a:rPr>
              <a:t> Sound Wave Emission: The transmitter emits a sound wave at a specific frequency.</a:t>
            </a:r>
          </a:p>
          <a:p>
            <a:pPr marL="431801" lvl="1" indent="-215900" algn="l">
              <a:lnSpc>
                <a:spcPts val="2860"/>
              </a:lnSpc>
              <a:buAutoNum type="arabicPeriod"/>
            </a:pPr>
            <a:r>
              <a:rPr lang="en-US" sz="2000" spc="10">
                <a:solidFill>
                  <a:srgbClr val="000000"/>
                </a:solidFill>
                <a:latin typeface="Libre Baskerville"/>
              </a:rPr>
              <a:t>Waiting for Echo: The receiver listens for the echo of the sound wave that has bounced off an object and returned to the sensor.</a:t>
            </a:r>
          </a:p>
          <a:p>
            <a:pPr marL="431801" lvl="1" indent="-215900" algn="l">
              <a:lnSpc>
                <a:spcPts val="2860"/>
              </a:lnSpc>
              <a:buAutoNum type="arabicPeriod"/>
            </a:pPr>
            <a:r>
              <a:rPr lang="en-US" sz="2000" spc="10">
                <a:solidFill>
                  <a:srgbClr val="000000"/>
                </a:solidFill>
                <a:latin typeface="Libre Baskerville"/>
              </a:rPr>
              <a:t>Time Calculation: The control circuit measures the time taken for the echo to return.</a:t>
            </a:r>
          </a:p>
          <a:p>
            <a:pPr marL="431801" lvl="1" indent="-215900" algn="l">
              <a:lnSpc>
                <a:spcPts val="2860"/>
              </a:lnSpc>
              <a:buAutoNum type="arabicPeriod"/>
            </a:pPr>
            <a:r>
              <a:rPr lang="en-US" sz="2000" spc="10">
                <a:solidFill>
                  <a:srgbClr val="000000"/>
                </a:solidFill>
                <a:latin typeface="Libre Baskerville"/>
              </a:rPr>
              <a:t>Distance Calculation: Using the speed of sound, the sensor calculates the distance based on the time interval. The formula used is:</a:t>
            </a:r>
          </a:p>
          <a:p>
            <a:pPr algn="ctr">
              <a:lnSpc>
                <a:spcPts val="2860"/>
              </a:lnSpc>
            </a:pPr>
            <a:r>
              <a:rPr lang="en-US" sz="2000" spc="10">
                <a:solidFill>
                  <a:srgbClr val="000000"/>
                </a:solidFill>
                <a:latin typeface="Libre Baskerville"/>
                <a:ea typeface="Libre Baskerville"/>
              </a:rPr>
              <a:t>Distance =(Time × Speed of Sound)/2</a:t>
            </a:r>
          </a:p>
          <a:p>
            <a:pPr algn="l">
              <a:lnSpc>
                <a:spcPts val="2860"/>
              </a:lnSpc>
            </a:pPr>
            <a:r>
              <a:rPr lang="en-US" sz="2000" spc="10">
                <a:solidFill>
                  <a:srgbClr val="000000"/>
                </a:solidFill>
                <a:latin typeface="Libre Baskerville"/>
              </a:rPr>
              <a:t>The division by 2 accounts for the fact that the sound wave travels to the object and back.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6E3B48-8671-3DAD-48B2-412A2F23776F}"/>
              </a:ext>
            </a:extLst>
          </p:cNvPr>
          <p:cNvPicPr>
            <a:picLocks noChangeAspect="1"/>
          </p:cNvPicPr>
          <p:nvPr/>
        </p:nvPicPr>
        <p:blipFill>
          <a:blip r:embed="rId2"/>
          <a:stretch>
            <a:fillRect/>
          </a:stretch>
        </p:blipFill>
        <p:spPr>
          <a:xfrm>
            <a:off x="0" y="0"/>
            <a:ext cx="18288000" cy="10287000"/>
          </a:xfrm>
          <a:prstGeom prst="rect">
            <a:avLst/>
          </a:prstGeom>
        </p:spPr>
      </p:pic>
      <p:sp>
        <p:nvSpPr>
          <p:cNvPr id="7" name="TextBox 3">
            <a:extLst>
              <a:ext uri="{FF2B5EF4-FFF2-40B4-BE49-F238E27FC236}">
                <a16:creationId xmlns:a16="http://schemas.microsoft.com/office/drawing/2014/main" id="{ECA4BCAB-67CB-5D9C-20C7-B83138195173}"/>
              </a:ext>
            </a:extLst>
          </p:cNvPr>
          <p:cNvSpPr txBox="1"/>
          <p:nvPr/>
        </p:nvSpPr>
        <p:spPr>
          <a:xfrm>
            <a:off x="973394" y="1120877"/>
            <a:ext cx="11776942" cy="778098"/>
          </a:xfrm>
          <a:prstGeom prst="rect">
            <a:avLst/>
          </a:prstGeom>
        </p:spPr>
        <p:txBody>
          <a:bodyPr wrap="square" lIns="0" tIns="0" rIns="0" bIns="0" rtlCol="0" anchor="t">
            <a:spAutoFit/>
          </a:bodyPr>
          <a:lstStyle/>
          <a:p>
            <a:pPr algn="l">
              <a:lnSpc>
                <a:spcPts val="6000"/>
              </a:lnSpc>
            </a:pPr>
            <a:r>
              <a:rPr lang="en-US" sz="6000" dirty="0">
                <a:solidFill>
                  <a:srgbClr val="000000"/>
                </a:solidFill>
                <a:latin typeface="Libre Baskerville Bold"/>
              </a:rPr>
              <a:t>Ultrasonic Internal Circuit</a:t>
            </a:r>
          </a:p>
        </p:txBody>
      </p:sp>
      <p:pic>
        <p:nvPicPr>
          <p:cNvPr id="10" name="Picture 9" descr="A circuit diagram of a device&#10;&#10;Description automatically generated">
            <a:extLst>
              <a:ext uri="{FF2B5EF4-FFF2-40B4-BE49-F238E27FC236}">
                <a16:creationId xmlns:a16="http://schemas.microsoft.com/office/drawing/2014/main" id="{0EF87BBF-B540-90AB-BCF4-465AEBFA9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529" y="2552700"/>
            <a:ext cx="11776942" cy="7219673"/>
          </a:xfrm>
          <a:prstGeom prst="rect">
            <a:avLst/>
          </a:prstGeom>
        </p:spPr>
      </p:pic>
    </p:spTree>
    <p:extLst>
      <p:ext uri="{BB962C8B-B14F-4D97-AF65-F5344CB8AC3E}">
        <p14:creationId xmlns:p14="http://schemas.microsoft.com/office/powerpoint/2010/main" val="46341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8508E-66E8-C1B7-1505-A1D2170BBE8A}"/>
              </a:ext>
            </a:extLst>
          </p:cNvPr>
          <p:cNvPicPr>
            <a:picLocks noChangeAspect="1"/>
          </p:cNvPicPr>
          <p:nvPr/>
        </p:nvPicPr>
        <p:blipFill>
          <a:blip r:embed="rId2"/>
          <a:stretch>
            <a:fillRect/>
          </a:stretch>
        </p:blipFill>
        <p:spPr>
          <a:xfrm>
            <a:off x="0" y="0"/>
            <a:ext cx="18288000" cy="10785658"/>
          </a:xfrm>
          <a:prstGeom prst="rect">
            <a:avLst/>
          </a:prstGeom>
        </p:spPr>
      </p:pic>
      <p:sp>
        <p:nvSpPr>
          <p:cNvPr id="6" name="TextBox 2">
            <a:extLst>
              <a:ext uri="{FF2B5EF4-FFF2-40B4-BE49-F238E27FC236}">
                <a16:creationId xmlns:a16="http://schemas.microsoft.com/office/drawing/2014/main" id="{587B3B63-5FC2-FB16-CFC0-261AF0DE7892}"/>
              </a:ext>
            </a:extLst>
          </p:cNvPr>
          <p:cNvSpPr txBox="1"/>
          <p:nvPr/>
        </p:nvSpPr>
        <p:spPr>
          <a:xfrm>
            <a:off x="972457" y="1001486"/>
            <a:ext cx="11777879" cy="778098"/>
          </a:xfrm>
          <a:prstGeom prst="rect">
            <a:avLst/>
          </a:prstGeom>
        </p:spPr>
        <p:txBody>
          <a:bodyPr wrap="square" lIns="0" tIns="0" rIns="0" bIns="0" rtlCol="0" anchor="t">
            <a:spAutoFit/>
          </a:bodyPr>
          <a:lstStyle/>
          <a:p>
            <a:pPr algn="l">
              <a:lnSpc>
                <a:spcPts val="6000"/>
              </a:lnSpc>
            </a:pPr>
            <a:r>
              <a:rPr lang="en-US" sz="6000" dirty="0">
                <a:solidFill>
                  <a:srgbClr val="000000"/>
                </a:solidFill>
                <a:latin typeface="Libre Baskerville Bold"/>
              </a:rPr>
              <a:t>Problem Statement</a:t>
            </a:r>
          </a:p>
        </p:txBody>
      </p:sp>
      <p:sp>
        <p:nvSpPr>
          <p:cNvPr id="7" name="TextBox 3">
            <a:extLst>
              <a:ext uri="{FF2B5EF4-FFF2-40B4-BE49-F238E27FC236}">
                <a16:creationId xmlns:a16="http://schemas.microsoft.com/office/drawing/2014/main" id="{F7E4CF1A-51C4-0D87-9256-3C894360634F}"/>
              </a:ext>
            </a:extLst>
          </p:cNvPr>
          <p:cNvSpPr txBox="1"/>
          <p:nvPr/>
        </p:nvSpPr>
        <p:spPr>
          <a:xfrm>
            <a:off x="1016000" y="3164114"/>
            <a:ext cx="16243300" cy="4924425"/>
          </a:xfrm>
          <a:prstGeom prst="rect">
            <a:avLst/>
          </a:prstGeom>
        </p:spPr>
        <p:txBody>
          <a:bodyPr wrap="square" lIns="0" tIns="0" rIns="0" bIns="0" rtlCol="0" anchor="t">
            <a:spAutoFit/>
          </a:bodyPr>
          <a:lstStyle/>
          <a:p>
            <a:pPr marL="342900" indent="-342900" algn="l">
              <a:buFont typeface="Arial" panose="020B0604020202020204" pitchFamily="34" charset="0"/>
              <a:buChar char="•"/>
            </a:pPr>
            <a:r>
              <a:rPr lang="en-US" sz="2000" spc="10" dirty="0">
                <a:solidFill>
                  <a:srgbClr val="000000"/>
                </a:solidFill>
                <a:latin typeface="Libre Baskerville"/>
              </a:rPr>
              <a:t>Design and implement an automated garage management system using an AVR microcontroller. The system should monitor parking slots, control entrance and exit gates, and handle fire alarms. The solution must include a user interface via an LCD display and use sensors for detecting vehicles and temperature. The project’s main concerns is all about:</a:t>
            </a:r>
          </a:p>
          <a:p>
            <a:pPr algn="l"/>
            <a:r>
              <a:rPr lang="en-US" sz="2000" spc="10" dirty="0">
                <a:solidFill>
                  <a:srgbClr val="000000"/>
                </a:solidFill>
                <a:latin typeface="Libre Baskerville"/>
              </a:rPr>
              <a:t>	</a:t>
            </a:r>
          </a:p>
          <a:p>
            <a:pPr algn="l"/>
            <a:r>
              <a:rPr lang="en-US" sz="2000" spc="10" dirty="0">
                <a:solidFill>
                  <a:srgbClr val="000000"/>
                </a:solidFill>
                <a:latin typeface="Libre Baskerville"/>
              </a:rPr>
              <a:t>	1. Parking Efficiency &amp; Optimizing Space Usage: Ensures efficient use of parking space by accurately tracking 	available slots.</a:t>
            </a:r>
          </a:p>
          <a:p>
            <a:pPr algn="l"/>
            <a:endParaRPr lang="en-US" sz="2000" spc="10" dirty="0">
              <a:solidFill>
                <a:srgbClr val="000000"/>
              </a:solidFill>
              <a:latin typeface="Libre Baskerville"/>
            </a:endParaRPr>
          </a:p>
          <a:p>
            <a:pPr algn="l"/>
            <a:r>
              <a:rPr lang="en-US" sz="2000" spc="10" dirty="0">
                <a:solidFill>
                  <a:srgbClr val="000000"/>
                </a:solidFill>
                <a:latin typeface="Libre Baskerville"/>
              </a:rPr>
              <a:t>	2. User Convenience: Provides real-time updates to drivers about parking availability, reducing the time spent 	  	searching for a slot.</a:t>
            </a:r>
          </a:p>
          <a:p>
            <a:pPr algn="l"/>
            <a:endParaRPr lang="en-US" sz="2000" spc="10" dirty="0">
              <a:solidFill>
                <a:srgbClr val="000000"/>
              </a:solidFill>
              <a:latin typeface="Libre Baskerville"/>
            </a:endParaRPr>
          </a:p>
          <a:p>
            <a:pPr algn="l"/>
            <a:r>
              <a:rPr lang="en-US" sz="2000" spc="10" dirty="0">
                <a:solidFill>
                  <a:srgbClr val="000000"/>
                </a:solidFill>
                <a:latin typeface="Libre Baskerville"/>
              </a:rPr>
              <a:t>	3. Fire Detection: Enhances safety by monitoring temperature and triggering alarms in case of fire.</a:t>
            </a:r>
          </a:p>
          <a:p>
            <a:pPr algn="l"/>
            <a:r>
              <a:rPr lang="en-US" sz="2000" spc="10" dirty="0">
                <a:solidFill>
                  <a:srgbClr val="000000"/>
                </a:solidFill>
                <a:latin typeface="Libre Baskerville"/>
              </a:rPr>
              <a:t>	</a:t>
            </a:r>
          </a:p>
          <a:p>
            <a:pPr algn="l"/>
            <a:r>
              <a:rPr lang="en-US" sz="2000" spc="10" dirty="0">
                <a:solidFill>
                  <a:srgbClr val="000000"/>
                </a:solidFill>
                <a:latin typeface="Libre Baskerville"/>
              </a:rPr>
              <a:t>	4. Automated Responses: Opens gates automatically during a fire to allow for quick evacuation, reducing human 	errors.</a:t>
            </a:r>
          </a:p>
          <a:p>
            <a:pPr algn="l"/>
            <a:endParaRPr lang="en-US" sz="2000" spc="10" dirty="0">
              <a:solidFill>
                <a:srgbClr val="000000"/>
              </a:solidFill>
              <a:latin typeface="Libre Baskerville"/>
            </a:endParaRPr>
          </a:p>
          <a:p>
            <a:pPr algn="l"/>
            <a:r>
              <a:rPr lang="en-US" sz="2000" spc="10" dirty="0">
                <a:solidFill>
                  <a:srgbClr val="000000"/>
                </a:solidFill>
                <a:latin typeface="Libre Baskerville"/>
              </a:rPr>
              <a:t>	5. Ease of Access</a:t>
            </a:r>
          </a:p>
        </p:txBody>
      </p:sp>
    </p:spTree>
    <p:extLst>
      <p:ext uri="{BB962C8B-B14F-4D97-AF65-F5344CB8AC3E}">
        <p14:creationId xmlns:p14="http://schemas.microsoft.com/office/powerpoint/2010/main" val="831918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3011573" y="3182395"/>
            <a:ext cx="12264854" cy="3922209"/>
          </a:xfrm>
          <a:custGeom>
            <a:avLst/>
            <a:gdLst/>
            <a:ahLst/>
            <a:cxnLst/>
            <a:rect l="l" t="t" r="r" b="b"/>
            <a:pathLst>
              <a:path w="12264854" h="3922209">
                <a:moveTo>
                  <a:pt x="0" y="0"/>
                </a:moveTo>
                <a:lnTo>
                  <a:pt x="12264854" y="0"/>
                </a:lnTo>
                <a:lnTo>
                  <a:pt x="12264854" y="3922210"/>
                </a:lnTo>
                <a:lnTo>
                  <a:pt x="0" y="392221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6097592"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the Ultrasonic works (in our code) :</a:t>
            </a:r>
          </a:p>
        </p:txBody>
      </p:sp>
      <p:sp>
        <p:nvSpPr>
          <p:cNvPr id="4" name="TextBox 4"/>
          <p:cNvSpPr txBox="1"/>
          <p:nvPr/>
        </p:nvSpPr>
        <p:spPr>
          <a:xfrm>
            <a:off x="1028700" y="2372883"/>
            <a:ext cx="16097592" cy="341630"/>
          </a:xfrm>
          <a:prstGeom prst="rect">
            <a:avLst/>
          </a:prstGeom>
        </p:spPr>
        <p:txBody>
          <a:bodyPr lIns="0" tIns="0" rIns="0" bIns="0" rtlCol="0" anchor="t">
            <a:spAutoFit/>
          </a:bodyPr>
          <a:lstStyle/>
          <a:p>
            <a:pPr algn="l">
              <a:lnSpc>
                <a:spcPts val="2860"/>
              </a:lnSpc>
            </a:pPr>
            <a:r>
              <a:rPr lang="en-US" sz="2000" spc="10">
                <a:solidFill>
                  <a:srgbClr val="000000"/>
                </a:solidFill>
                <a:latin typeface="Libre Baskerville"/>
              </a:rPr>
              <a:t>Initializing the Ultrasonic Sensor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2878299" y="3258781"/>
            <a:ext cx="12398393" cy="3769438"/>
          </a:xfrm>
          <a:custGeom>
            <a:avLst/>
            <a:gdLst/>
            <a:ahLst/>
            <a:cxnLst/>
            <a:rect l="l" t="t" r="r" b="b"/>
            <a:pathLst>
              <a:path w="12398393" h="3769438">
                <a:moveTo>
                  <a:pt x="0" y="0"/>
                </a:moveTo>
                <a:lnTo>
                  <a:pt x="12398394" y="0"/>
                </a:lnTo>
                <a:lnTo>
                  <a:pt x="12398394" y="3769438"/>
                </a:lnTo>
                <a:lnTo>
                  <a:pt x="0" y="376943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6097592"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the Ultrasonic works (in our code) :</a:t>
            </a:r>
          </a:p>
        </p:txBody>
      </p:sp>
      <p:sp>
        <p:nvSpPr>
          <p:cNvPr id="4" name="TextBox 4"/>
          <p:cNvSpPr txBox="1"/>
          <p:nvPr/>
        </p:nvSpPr>
        <p:spPr>
          <a:xfrm>
            <a:off x="1028700" y="2372883"/>
            <a:ext cx="16097592" cy="341630"/>
          </a:xfrm>
          <a:prstGeom prst="rect">
            <a:avLst/>
          </a:prstGeom>
        </p:spPr>
        <p:txBody>
          <a:bodyPr lIns="0" tIns="0" rIns="0" bIns="0" rtlCol="0" anchor="t">
            <a:spAutoFit/>
          </a:bodyPr>
          <a:lstStyle/>
          <a:p>
            <a:pPr algn="l">
              <a:lnSpc>
                <a:spcPts val="2860"/>
              </a:lnSpc>
            </a:pPr>
            <a:r>
              <a:rPr lang="en-US" sz="2000" spc="10">
                <a:solidFill>
                  <a:srgbClr val="000000"/>
                </a:solidFill>
                <a:latin typeface="Libre Baskerville"/>
              </a:rPr>
              <a:t>Triggering the UltrasonicSensor, set timer0 to start counting, and enable interrupt0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2432454" y="2872513"/>
            <a:ext cx="13406131" cy="3327969"/>
          </a:xfrm>
          <a:custGeom>
            <a:avLst/>
            <a:gdLst/>
            <a:ahLst/>
            <a:cxnLst/>
            <a:rect l="l" t="t" r="r" b="b"/>
            <a:pathLst>
              <a:path w="13406131" h="3327969">
                <a:moveTo>
                  <a:pt x="0" y="0"/>
                </a:moveTo>
                <a:lnTo>
                  <a:pt x="13406131" y="0"/>
                </a:lnTo>
                <a:lnTo>
                  <a:pt x="13406131" y="3327969"/>
                </a:lnTo>
                <a:lnTo>
                  <a:pt x="0" y="3327969"/>
                </a:lnTo>
                <a:lnTo>
                  <a:pt x="0" y="0"/>
                </a:lnTo>
                <a:close/>
              </a:path>
            </a:pathLst>
          </a:custGeom>
          <a:blipFill>
            <a:blip r:embed="rId2"/>
            <a:stretch>
              <a:fillRect/>
            </a:stretch>
          </a:blipFill>
        </p:spPr>
        <p:txBody>
          <a:bodyPr/>
          <a:lstStyle/>
          <a:p>
            <a:endParaRPr lang="en-US"/>
          </a:p>
        </p:txBody>
      </p:sp>
      <p:sp>
        <p:nvSpPr>
          <p:cNvPr id="3" name="Freeform 3"/>
          <p:cNvSpPr/>
          <p:nvPr/>
        </p:nvSpPr>
        <p:spPr>
          <a:xfrm>
            <a:off x="2660991" y="6863523"/>
            <a:ext cx="12833009" cy="3366327"/>
          </a:xfrm>
          <a:custGeom>
            <a:avLst/>
            <a:gdLst/>
            <a:ahLst/>
            <a:cxnLst/>
            <a:rect l="l" t="t" r="r" b="b"/>
            <a:pathLst>
              <a:path w="12833009" h="3366327">
                <a:moveTo>
                  <a:pt x="0" y="0"/>
                </a:moveTo>
                <a:lnTo>
                  <a:pt x="12833010" y="0"/>
                </a:lnTo>
                <a:lnTo>
                  <a:pt x="12833010" y="3366327"/>
                </a:lnTo>
                <a:lnTo>
                  <a:pt x="0" y="336632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143000"/>
            <a:ext cx="16097592"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the Ultrasonic works (in our code) :</a:t>
            </a:r>
          </a:p>
        </p:txBody>
      </p:sp>
      <p:sp>
        <p:nvSpPr>
          <p:cNvPr id="5" name="TextBox 5"/>
          <p:cNvSpPr txBox="1"/>
          <p:nvPr/>
        </p:nvSpPr>
        <p:spPr>
          <a:xfrm>
            <a:off x="1028700" y="2372883"/>
            <a:ext cx="16097592" cy="341630"/>
          </a:xfrm>
          <a:prstGeom prst="rect">
            <a:avLst/>
          </a:prstGeom>
        </p:spPr>
        <p:txBody>
          <a:bodyPr lIns="0" tIns="0" rIns="0" bIns="0" rtlCol="0" anchor="t">
            <a:spAutoFit/>
          </a:bodyPr>
          <a:lstStyle/>
          <a:p>
            <a:pPr algn="l">
              <a:lnSpc>
                <a:spcPts val="2860"/>
              </a:lnSpc>
            </a:pPr>
            <a:r>
              <a:rPr lang="en-US" sz="2000" spc="10">
                <a:solidFill>
                  <a:srgbClr val="000000"/>
                </a:solidFill>
                <a:latin typeface="Libre Baskerville"/>
              </a:rPr>
              <a:t>Interrupt service routine function for interrupt0:</a:t>
            </a:r>
          </a:p>
        </p:txBody>
      </p:sp>
      <p:sp>
        <p:nvSpPr>
          <p:cNvPr id="6" name="TextBox 6"/>
          <p:cNvSpPr txBox="1"/>
          <p:nvPr/>
        </p:nvSpPr>
        <p:spPr>
          <a:xfrm>
            <a:off x="1086723" y="6342137"/>
            <a:ext cx="16097592" cy="341630"/>
          </a:xfrm>
          <a:prstGeom prst="rect">
            <a:avLst/>
          </a:prstGeom>
        </p:spPr>
        <p:txBody>
          <a:bodyPr lIns="0" tIns="0" rIns="0" bIns="0" rtlCol="0" anchor="t">
            <a:spAutoFit/>
          </a:bodyPr>
          <a:lstStyle/>
          <a:p>
            <a:pPr algn="l">
              <a:lnSpc>
                <a:spcPts val="2860"/>
              </a:lnSpc>
            </a:pPr>
            <a:r>
              <a:rPr lang="en-US" sz="2000" spc="10">
                <a:solidFill>
                  <a:srgbClr val="000000"/>
                </a:solidFill>
                <a:latin typeface="Libre Baskerville"/>
              </a:rPr>
              <a:t>Interrupt service routine function for timer0: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1918963"/>
            <a:ext cx="16230600" cy="649478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We have set the INT0 to call the ISR on any logical change (when the echo pin of the ultrasonic sends a pulse and when that pulse ends).</a:t>
            </a:r>
          </a:p>
          <a:p>
            <a:pPr marL="431801" lvl="1" indent="-215900" algn="l">
              <a:lnSpc>
                <a:spcPts val="2860"/>
              </a:lnSpc>
              <a:buFont typeface="Arial"/>
              <a:buChar char="•"/>
            </a:pPr>
            <a:r>
              <a:rPr lang="en-US" sz="2000" spc="10">
                <a:solidFill>
                  <a:srgbClr val="000000"/>
                </a:solidFill>
                <a:latin typeface="Libre Baskerville"/>
              </a:rPr>
              <a:t>We have set the timer0 to the overflow mode (normal mode) so whenever the timer register TCNT0 reaches its top (255), Its ISR is called, the ‘timer_counter’ variable inside the ISR is incremented to indicate how many times the TCNT0 reaches its top, and by this we can calculate the time of the pulse sent by the ultrasonic sensor. </a:t>
            </a:r>
          </a:p>
          <a:p>
            <a:pPr marL="431801" lvl="1" indent="-215900" algn="l">
              <a:lnSpc>
                <a:spcPts val="2860"/>
              </a:lnSpc>
              <a:buFont typeface="Arial"/>
              <a:buChar char="•"/>
            </a:pPr>
            <a:r>
              <a:rPr lang="en-US" sz="2000" spc="10">
                <a:solidFill>
                  <a:srgbClr val="000000"/>
                </a:solidFill>
                <a:latin typeface="Libre Baskerville"/>
              </a:rPr>
              <a:t>Knowing that the used frequency of microcontroller inside the code is 8 MHz then the periodic time (time taken to increment the TCNT0 by one is 1/(8 x10^6), by multiplying this number by 256 and by the ‘timer_counter’ then adding them to the TCNT0 , in case a new counting cycle has started and hasn’t reached the top yet, we can calculate the width of the sent pulse).</a:t>
            </a:r>
          </a:p>
          <a:p>
            <a:pPr marL="431801" lvl="1" indent="-215900" algn="l">
              <a:lnSpc>
                <a:spcPts val="2860"/>
              </a:lnSpc>
              <a:buFont typeface="Arial"/>
              <a:buChar char="•"/>
            </a:pPr>
            <a:r>
              <a:rPr lang="en-US" sz="2000" spc="10">
                <a:solidFill>
                  <a:srgbClr val="000000"/>
                </a:solidFill>
                <a:latin typeface="Libre Baskerville"/>
              </a:rPr>
              <a:t>When the ultrasonic sensor is triggered, the timer starts counting and the ISR(INT0_vect) will be executed simultaneously. By the first logical change the ISR(INT0_vect) will be called and this code :           </a:t>
            </a:r>
          </a:p>
          <a:p>
            <a:pPr algn="l">
              <a:lnSpc>
                <a:spcPts val="2860"/>
              </a:lnSpc>
            </a:pPr>
            <a:r>
              <a:rPr lang="en-US" sz="2000" spc="10">
                <a:solidFill>
                  <a:srgbClr val="000000"/>
                </a:solidFill>
                <a:latin typeface="Libre Baskerville"/>
              </a:rPr>
              <a:t>                     </a:t>
            </a:r>
          </a:p>
          <a:p>
            <a:pPr algn="l">
              <a:lnSpc>
                <a:spcPts val="2860"/>
              </a:lnSpc>
            </a:pPr>
            <a:endParaRPr lang="en-US" sz="2000" spc="10">
              <a:solidFill>
                <a:srgbClr val="000000"/>
              </a:solidFill>
              <a:latin typeface="Libre Baskerville"/>
            </a:endParaRPr>
          </a:p>
          <a:p>
            <a:pPr algn="l">
              <a:lnSpc>
                <a:spcPts val="2860"/>
              </a:lnSpc>
            </a:pPr>
            <a:endParaRPr lang="en-US" sz="2000" spc="10">
              <a:solidFill>
                <a:srgbClr val="000000"/>
              </a:solidFill>
              <a:latin typeface="Libre Baskerville"/>
            </a:endParaRPr>
          </a:p>
          <a:p>
            <a:pPr algn="l">
              <a:lnSpc>
                <a:spcPts val="2860"/>
              </a:lnSpc>
            </a:pPr>
            <a:endParaRPr lang="en-US" sz="2000" spc="10">
              <a:solidFill>
                <a:srgbClr val="000000"/>
              </a:solidFill>
              <a:latin typeface="Libre Baskerville"/>
            </a:endParaRPr>
          </a:p>
          <a:p>
            <a:pPr algn="l">
              <a:lnSpc>
                <a:spcPts val="2860"/>
              </a:lnSpc>
            </a:pPr>
            <a:r>
              <a:rPr lang="en-US" sz="2000" spc="10">
                <a:solidFill>
                  <a:srgbClr val="000000"/>
                </a:solidFill>
                <a:latin typeface="Libre Baskerville"/>
              </a:rPr>
              <a:t>will be executed to ensure that the TCNT0 starts counting from 0 and to assign 0 to ‘timer_counter’.By the second logical change the following code will be executed to calculate the distance detected by </a:t>
            </a:r>
          </a:p>
          <a:p>
            <a:pPr marL="431801" lvl="1" indent="-215900" algn="l">
              <a:lnSpc>
                <a:spcPts val="2860"/>
              </a:lnSpc>
              <a:buFont typeface="Arial"/>
              <a:buChar char="•"/>
            </a:pPr>
            <a:r>
              <a:rPr lang="en-US" sz="2000" spc="10">
                <a:solidFill>
                  <a:srgbClr val="000000"/>
                </a:solidFill>
                <a:latin typeface="Libre Baskerville"/>
              </a:rPr>
              <a:t>the ultrasonic sensor : </a:t>
            </a:r>
          </a:p>
        </p:txBody>
      </p:sp>
      <p:sp>
        <p:nvSpPr>
          <p:cNvPr id="3" name="Freeform 3"/>
          <p:cNvSpPr/>
          <p:nvPr/>
        </p:nvSpPr>
        <p:spPr>
          <a:xfrm>
            <a:off x="2034074" y="8801100"/>
            <a:ext cx="14219851" cy="1237670"/>
          </a:xfrm>
          <a:custGeom>
            <a:avLst/>
            <a:gdLst/>
            <a:ahLst/>
            <a:cxnLst/>
            <a:rect l="l" t="t" r="r" b="b"/>
            <a:pathLst>
              <a:path w="14219851" h="1237670">
                <a:moveTo>
                  <a:pt x="0" y="0"/>
                </a:moveTo>
                <a:lnTo>
                  <a:pt x="14219850" y="0"/>
                </a:lnTo>
                <a:lnTo>
                  <a:pt x="14219850" y="1237670"/>
                </a:lnTo>
                <a:lnTo>
                  <a:pt x="0" y="1237670"/>
                </a:lnTo>
                <a:lnTo>
                  <a:pt x="0" y="0"/>
                </a:lnTo>
                <a:close/>
              </a:path>
            </a:pathLst>
          </a:custGeom>
          <a:blipFill>
            <a:blip r:embed="rId2"/>
            <a:stretch>
              <a:fillRect/>
            </a:stretch>
          </a:blipFill>
        </p:spPr>
        <p:txBody>
          <a:bodyPr/>
          <a:lstStyle/>
          <a:p>
            <a:endParaRPr lang="en-US"/>
          </a:p>
        </p:txBody>
      </p:sp>
      <p:sp>
        <p:nvSpPr>
          <p:cNvPr id="4" name="Freeform 4"/>
          <p:cNvSpPr/>
          <p:nvPr/>
        </p:nvSpPr>
        <p:spPr>
          <a:xfrm>
            <a:off x="7857790" y="5981700"/>
            <a:ext cx="2572418" cy="1411489"/>
          </a:xfrm>
          <a:custGeom>
            <a:avLst/>
            <a:gdLst/>
            <a:ahLst/>
            <a:cxnLst/>
            <a:rect l="l" t="t" r="r" b="b"/>
            <a:pathLst>
              <a:path w="2572418" h="1411489">
                <a:moveTo>
                  <a:pt x="0" y="0"/>
                </a:moveTo>
                <a:lnTo>
                  <a:pt x="2572418" y="0"/>
                </a:lnTo>
                <a:lnTo>
                  <a:pt x="2572418" y="1411489"/>
                </a:lnTo>
                <a:lnTo>
                  <a:pt x="0" y="141148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28700" y="1143000"/>
            <a:ext cx="16230600"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the Ultrasonic works (in our code):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2191411" y="1943100"/>
            <a:ext cx="13905179" cy="8272357"/>
          </a:xfrm>
          <a:custGeom>
            <a:avLst/>
            <a:gdLst/>
            <a:ahLst/>
            <a:cxnLst/>
            <a:rect l="l" t="t" r="r" b="b"/>
            <a:pathLst>
              <a:path w="13905179" h="8272357">
                <a:moveTo>
                  <a:pt x="0" y="0"/>
                </a:moveTo>
                <a:lnTo>
                  <a:pt x="13905178" y="0"/>
                </a:lnTo>
                <a:lnTo>
                  <a:pt x="13905178" y="8272357"/>
                </a:lnTo>
                <a:lnTo>
                  <a:pt x="0" y="827235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1721636"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Servo motor and Timer1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evice&#10;&#10;Description automatically generated">
            <a:extLst>
              <a:ext uri="{FF2B5EF4-FFF2-40B4-BE49-F238E27FC236}">
                <a16:creationId xmlns:a16="http://schemas.microsoft.com/office/drawing/2014/main" id="{EBA44D59-8828-0430-EA9D-E0A4529A7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53"/>
            <a:ext cx="18364200" cy="10352305"/>
          </a:xfrm>
          <a:prstGeom prst="rect">
            <a:avLst/>
          </a:prstGeom>
        </p:spPr>
      </p:pic>
    </p:spTree>
    <p:extLst>
      <p:ext uri="{BB962C8B-B14F-4D97-AF65-F5344CB8AC3E}">
        <p14:creationId xmlns:p14="http://schemas.microsoft.com/office/powerpoint/2010/main" val="11840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10318657" y="3222889"/>
            <a:ext cx="7739847" cy="3959732"/>
          </a:xfrm>
          <a:custGeom>
            <a:avLst/>
            <a:gdLst/>
            <a:ahLst/>
            <a:cxnLst/>
            <a:rect l="l" t="t" r="r" b="b"/>
            <a:pathLst>
              <a:path w="7739847" h="3959732">
                <a:moveTo>
                  <a:pt x="0" y="0"/>
                </a:moveTo>
                <a:lnTo>
                  <a:pt x="7739847" y="0"/>
                </a:lnTo>
                <a:lnTo>
                  <a:pt x="7739847" y="3959732"/>
                </a:lnTo>
                <a:lnTo>
                  <a:pt x="0" y="39597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1721636"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Does A Servo Motor Work </a:t>
            </a:r>
          </a:p>
        </p:txBody>
      </p:sp>
      <p:sp>
        <p:nvSpPr>
          <p:cNvPr id="4" name="TextBox 4"/>
          <p:cNvSpPr txBox="1"/>
          <p:nvPr/>
        </p:nvSpPr>
        <p:spPr>
          <a:xfrm>
            <a:off x="926021" y="3184789"/>
            <a:ext cx="9392636" cy="504698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ea typeface="Libre Baskerville"/>
              </a:rPr>
              <a:t>•Usually, a servo motor turns 90° in either direction, i.e. maximum movement can be 180°</a:t>
            </a:r>
          </a:p>
          <a:p>
            <a:pPr algn="l">
              <a:lnSpc>
                <a:spcPts val="2860"/>
              </a:lnSpc>
            </a:pPr>
            <a:endParaRPr lang="en-US" sz="2000" spc="10">
              <a:solidFill>
                <a:srgbClr val="000000"/>
              </a:solidFill>
              <a:latin typeface="Libre Baskerville"/>
              <a:ea typeface="Libre Baskerville"/>
            </a:endParaRPr>
          </a:p>
          <a:p>
            <a:pPr marL="431801" lvl="1" indent="-215900" algn="l">
              <a:lnSpc>
                <a:spcPts val="2860"/>
              </a:lnSpc>
              <a:buFont typeface="Arial"/>
              <a:buChar char="•"/>
            </a:pPr>
            <a:r>
              <a:rPr lang="en-US" sz="2000" spc="10">
                <a:solidFill>
                  <a:srgbClr val="000000"/>
                </a:solidFill>
                <a:latin typeface="Libre Baskerville"/>
              </a:rPr>
              <a:t>Three wires are taken out of a servo: positive, ground and control wire.</a:t>
            </a:r>
          </a:p>
          <a:p>
            <a:pPr algn="l">
              <a:lnSpc>
                <a:spcPts val="2860"/>
              </a:lnSpc>
            </a:pPr>
            <a:endParaRPr lang="en-US" sz="2000" spc="10">
              <a:solidFill>
                <a:srgbClr val="000000"/>
              </a:solidFill>
              <a:latin typeface="Libre Baskerville"/>
            </a:endParaRPr>
          </a:p>
          <a:p>
            <a:pPr marL="431801" lvl="1" indent="-215900" algn="l">
              <a:lnSpc>
                <a:spcPts val="2860"/>
              </a:lnSpc>
              <a:buFont typeface="Arial"/>
              <a:buChar char="•"/>
            </a:pPr>
            <a:r>
              <a:rPr lang="en-US" sz="2000" spc="10">
                <a:solidFill>
                  <a:srgbClr val="000000"/>
                </a:solidFill>
                <a:latin typeface="Libre Baskerville"/>
              </a:rPr>
              <a:t>A servo motor is controlled by sending a Pulse Width Modulated (PWM) signal through the control wire. A pulse is sent every 20 milliseconds.</a:t>
            </a:r>
          </a:p>
          <a:p>
            <a:pPr algn="l">
              <a:lnSpc>
                <a:spcPts val="2860"/>
              </a:lnSpc>
            </a:pPr>
            <a:endParaRPr lang="en-US" sz="2000" spc="10">
              <a:solidFill>
                <a:srgbClr val="000000"/>
              </a:solidFill>
              <a:latin typeface="Libre Baskerville"/>
            </a:endParaRPr>
          </a:p>
          <a:p>
            <a:pPr marL="431801" lvl="1" indent="-215900" algn="l">
              <a:lnSpc>
                <a:spcPts val="2860"/>
              </a:lnSpc>
              <a:buFont typeface="Arial"/>
              <a:buChar char="•"/>
            </a:pPr>
            <a:r>
              <a:rPr lang="en-US" sz="2000" spc="10">
                <a:solidFill>
                  <a:srgbClr val="000000"/>
                </a:solidFill>
                <a:latin typeface="Libre Baskerville"/>
                <a:ea typeface="Libre Baskerville"/>
              </a:rPr>
              <a:t>Width of the pulses determine the position of the shaft. For example, a pulse of 1ms will move the shaft anticlockwise at -90°, a pulse of 1.5ms will move the shaft at the neutral position that 0° and a pulse of 2ms will move the shaft clockwise at+90.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2436479" y="2875811"/>
            <a:ext cx="13415042" cy="3541571"/>
          </a:xfrm>
          <a:custGeom>
            <a:avLst/>
            <a:gdLst/>
            <a:ahLst/>
            <a:cxnLst/>
            <a:rect l="l" t="t" r="r" b="b"/>
            <a:pathLst>
              <a:path w="13415042" h="3541571">
                <a:moveTo>
                  <a:pt x="0" y="0"/>
                </a:moveTo>
                <a:lnTo>
                  <a:pt x="13415042" y="0"/>
                </a:lnTo>
                <a:lnTo>
                  <a:pt x="13415042" y="3541571"/>
                </a:lnTo>
                <a:lnTo>
                  <a:pt x="0" y="3541571"/>
                </a:lnTo>
                <a:lnTo>
                  <a:pt x="0" y="0"/>
                </a:lnTo>
                <a:close/>
              </a:path>
            </a:pathLst>
          </a:custGeom>
          <a:blipFill>
            <a:blip r:embed="rId2"/>
            <a:stretch>
              <a:fillRect/>
            </a:stretch>
          </a:blipFill>
        </p:spPr>
        <p:txBody>
          <a:bodyPr/>
          <a:lstStyle/>
          <a:p>
            <a:endParaRPr lang="en-US"/>
          </a:p>
        </p:txBody>
      </p:sp>
      <p:sp>
        <p:nvSpPr>
          <p:cNvPr id="3" name="Freeform 3"/>
          <p:cNvSpPr/>
          <p:nvPr/>
        </p:nvSpPr>
        <p:spPr>
          <a:xfrm>
            <a:off x="2436479" y="6417382"/>
            <a:ext cx="13415042" cy="2599000"/>
          </a:xfrm>
          <a:custGeom>
            <a:avLst/>
            <a:gdLst/>
            <a:ahLst/>
            <a:cxnLst/>
            <a:rect l="l" t="t" r="r" b="b"/>
            <a:pathLst>
              <a:path w="13415042" h="2599000">
                <a:moveTo>
                  <a:pt x="0" y="0"/>
                </a:moveTo>
                <a:lnTo>
                  <a:pt x="13415042" y="0"/>
                </a:lnTo>
                <a:lnTo>
                  <a:pt x="13415042" y="2599000"/>
                </a:lnTo>
                <a:lnTo>
                  <a:pt x="0" y="259900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143000"/>
            <a:ext cx="16514350"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Here is how we used timer1 to be able to fully control the servo motor: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1143000"/>
            <a:ext cx="16230600"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Here is how we used timer1 to be able to fully control the servo motor: </a:t>
            </a:r>
          </a:p>
        </p:txBody>
      </p:sp>
      <p:sp>
        <p:nvSpPr>
          <p:cNvPr id="3" name="TextBox 3"/>
          <p:cNvSpPr txBox="1"/>
          <p:nvPr/>
        </p:nvSpPr>
        <p:spPr>
          <a:xfrm>
            <a:off x="1028700" y="3226679"/>
            <a:ext cx="15692089" cy="1789430"/>
          </a:xfrm>
          <a:prstGeom prst="rect">
            <a:avLst/>
          </a:prstGeom>
        </p:spPr>
        <p:txBody>
          <a:bodyPr lIns="0" tIns="0" rIns="0" bIns="0" rtlCol="0" anchor="t">
            <a:spAutoFit/>
          </a:bodyPr>
          <a:lstStyle/>
          <a:p>
            <a:pPr algn="l">
              <a:lnSpc>
                <a:spcPts val="2860"/>
              </a:lnSpc>
            </a:pPr>
            <a:r>
              <a:rPr lang="en-US" sz="2000" spc="10">
                <a:solidFill>
                  <a:srgbClr val="000000"/>
                </a:solidFill>
                <a:latin typeface="Libre Baskerville"/>
                <a:ea typeface="Libre Baskerville"/>
              </a:rPr>
              <a:t>We use the function ‘servo_move_degree’ to send the desired position (degree) we want our servo motor to move to. Knowing that the servo’s shaft moves 90° per 0.5 milli second pulse then it moves 1 degree per 0.005555555 (0.5/90) milli second pulse, adding this number to 1.4999 then sending it to the ‘timer1_fast_PWM_wave’ function to load the OCR1A by the result*1000 to output the exact width of the desired pulse on the servo motor’s pin.</a:t>
            </a:r>
          </a:p>
          <a:p>
            <a:pPr algn="l">
              <a:lnSpc>
                <a:spcPts val="2860"/>
              </a:lnSpc>
            </a:pPr>
            <a:endParaRPr lang="en-US" sz="2000" spc="10">
              <a:solidFill>
                <a:srgbClr val="000000"/>
              </a:solidFill>
              <a:latin typeface="Libre Baskerville"/>
              <a:ea typeface="Libre Baskervill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4013201"/>
            <a:ext cx="11721636" cy="1130299"/>
          </a:xfrm>
          <a:prstGeom prst="rect">
            <a:avLst/>
          </a:prstGeom>
        </p:spPr>
        <p:txBody>
          <a:bodyPr lIns="0" tIns="0" rIns="0" bIns="0" rtlCol="0" anchor="t">
            <a:spAutoFit/>
          </a:bodyPr>
          <a:lstStyle/>
          <a:p>
            <a:pPr algn="l">
              <a:lnSpc>
                <a:spcPts val="8499"/>
              </a:lnSpc>
            </a:pPr>
            <a:r>
              <a:rPr lang="en-US" sz="8499">
                <a:solidFill>
                  <a:srgbClr val="000000"/>
                </a:solidFill>
                <a:latin typeface="Libre Baskerville Bold"/>
              </a:rPr>
              <a:t>Infrared Sensor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972457" y="1001486"/>
            <a:ext cx="11777879" cy="1547540"/>
          </a:xfrm>
          <a:prstGeom prst="rect">
            <a:avLst/>
          </a:prstGeom>
        </p:spPr>
        <p:txBody>
          <a:bodyPr wrap="square" lIns="0" tIns="0" rIns="0" bIns="0" rtlCol="0" anchor="t">
            <a:spAutoFit/>
          </a:bodyPr>
          <a:lstStyle/>
          <a:p>
            <a:pPr algn="l">
              <a:lnSpc>
                <a:spcPts val="6000"/>
              </a:lnSpc>
            </a:pPr>
            <a:r>
              <a:rPr lang="en-US" sz="6000" dirty="0">
                <a:solidFill>
                  <a:srgbClr val="000000"/>
                </a:solidFill>
                <a:latin typeface="Libre Baskerville Bold"/>
              </a:rPr>
              <a:t>Introduction &amp; </a:t>
            </a:r>
          </a:p>
          <a:p>
            <a:pPr algn="l">
              <a:lnSpc>
                <a:spcPts val="6000"/>
              </a:lnSpc>
            </a:pPr>
            <a:r>
              <a:rPr lang="en-US" sz="6000" dirty="0">
                <a:solidFill>
                  <a:srgbClr val="000000"/>
                </a:solidFill>
                <a:latin typeface="Libre Baskerville Bold"/>
              </a:rPr>
              <a:t>Project Description</a:t>
            </a:r>
          </a:p>
        </p:txBody>
      </p:sp>
      <p:sp>
        <p:nvSpPr>
          <p:cNvPr id="3" name="TextBox 3"/>
          <p:cNvSpPr txBox="1"/>
          <p:nvPr/>
        </p:nvSpPr>
        <p:spPr>
          <a:xfrm>
            <a:off x="1016000" y="3164114"/>
            <a:ext cx="16243300" cy="3692999"/>
          </a:xfrm>
          <a:prstGeom prst="rect">
            <a:avLst/>
          </a:prstGeom>
        </p:spPr>
        <p:txBody>
          <a:bodyPr wrap="square" lIns="0" tIns="0" rIns="0" bIns="0" rtlCol="0" anchor="t">
            <a:spAutoFit/>
          </a:bodyPr>
          <a:lstStyle/>
          <a:p>
            <a:pPr marL="431801" lvl="1" indent="-215900" algn="l">
              <a:lnSpc>
                <a:spcPts val="2860"/>
              </a:lnSpc>
              <a:buFont typeface="Arial"/>
              <a:buChar char="•"/>
            </a:pPr>
            <a:r>
              <a:rPr lang="en-US" sz="2000" spc="10" dirty="0">
                <a:solidFill>
                  <a:srgbClr val="000000"/>
                </a:solidFill>
                <a:latin typeface="Libre Baskerville"/>
              </a:rPr>
              <a:t>This project implements an automated garage management system using an ATmega32 microcontroller. </a:t>
            </a:r>
          </a:p>
          <a:p>
            <a:pPr algn="l">
              <a:lnSpc>
                <a:spcPts val="2860"/>
              </a:lnSpc>
            </a:pPr>
            <a:endParaRPr lang="en-US" sz="2000" spc="10" dirty="0">
              <a:solidFill>
                <a:srgbClr val="000000"/>
              </a:solidFill>
              <a:latin typeface="Libre Baskerville"/>
            </a:endParaRPr>
          </a:p>
          <a:p>
            <a:pPr marL="431801" lvl="1" indent="-215900" algn="l">
              <a:lnSpc>
                <a:spcPts val="2860"/>
              </a:lnSpc>
              <a:buFont typeface="Arial"/>
              <a:buChar char="•"/>
            </a:pPr>
            <a:r>
              <a:rPr lang="en-US" sz="2000" spc="10" dirty="0">
                <a:solidFill>
                  <a:srgbClr val="000000"/>
                </a:solidFill>
                <a:latin typeface="Libre Baskerville"/>
              </a:rPr>
              <a:t>The system integrates various sensors to monitor and control the garage environment. </a:t>
            </a:r>
          </a:p>
          <a:p>
            <a:pPr algn="l">
              <a:lnSpc>
                <a:spcPts val="2860"/>
              </a:lnSpc>
            </a:pPr>
            <a:endParaRPr lang="en-US" sz="2000" spc="10" dirty="0">
              <a:solidFill>
                <a:srgbClr val="000000"/>
              </a:solidFill>
              <a:latin typeface="Libre Baskerville"/>
            </a:endParaRPr>
          </a:p>
          <a:p>
            <a:pPr marL="431801" lvl="1" indent="-215900" algn="l">
              <a:lnSpc>
                <a:spcPts val="2860"/>
              </a:lnSpc>
              <a:buFont typeface="Arial"/>
              <a:buChar char="•"/>
            </a:pPr>
            <a:r>
              <a:rPr lang="en-US" sz="2000" spc="10" dirty="0">
                <a:solidFill>
                  <a:srgbClr val="000000"/>
                </a:solidFill>
                <a:latin typeface="Libre Baskerville"/>
              </a:rPr>
              <a:t>It includes features such as temperature monitoring with a fire alarm, ultrasonic sensors for detecting vehicle presence, servo motors for gate control, and an LCD display for user feedback. </a:t>
            </a:r>
          </a:p>
          <a:p>
            <a:pPr algn="l">
              <a:lnSpc>
                <a:spcPts val="2860"/>
              </a:lnSpc>
            </a:pPr>
            <a:endParaRPr lang="en-US" sz="2000" spc="10" dirty="0">
              <a:solidFill>
                <a:srgbClr val="000000"/>
              </a:solidFill>
              <a:latin typeface="Libre Baskerville"/>
            </a:endParaRPr>
          </a:p>
          <a:p>
            <a:pPr marL="431801" lvl="1" indent="-215900" algn="l">
              <a:lnSpc>
                <a:spcPts val="2860"/>
              </a:lnSpc>
              <a:buFont typeface="Arial"/>
              <a:buChar char="•"/>
            </a:pPr>
            <a:r>
              <a:rPr lang="en-US" sz="2000" spc="10" dirty="0">
                <a:solidFill>
                  <a:srgbClr val="000000"/>
                </a:solidFill>
                <a:latin typeface="Libre Baskerville"/>
              </a:rPr>
              <a:t>The system optimizes parking space utilization by tracking available slots and providing real-time updates to users.</a:t>
            </a:r>
          </a:p>
          <a:p>
            <a:pPr algn="l">
              <a:lnSpc>
                <a:spcPts val="2860"/>
              </a:lnSpc>
            </a:pPr>
            <a:endParaRPr lang="en-US" sz="2000" spc="10" dirty="0">
              <a:solidFill>
                <a:srgbClr val="000000"/>
              </a:solidFill>
              <a:latin typeface="Libre Baskerville"/>
            </a:endParaRPr>
          </a:p>
          <a:p>
            <a:pPr marL="431801" lvl="1" indent="-215900" algn="l">
              <a:lnSpc>
                <a:spcPts val="2860"/>
              </a:lnSpc>
              <a:buFont typeface="Arial"/>
              <a:buChar char="•"/>
            </a:pPr>
            <a:r>
              <a:rPr lang="en-US" sz="2000" spc="10" dirty="0">
                <a:solidFill>
                  <a:srgbClr val="000000"/>
                </a:solidFill>
                <a:latin typeface="Libre Baskerville"/>
              </a:rPr>
              <a:t>Overall, it offers a comprehensive solution for efficient and secure garage management.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1334151" y="1943100"/>
            <a:ext cx="15903449" cy="7813079"/>
          </a:xfrm>
          <a:custGeom>
            <a:avLst/>
            <a:gdLst/>
            <a:ahLst/>
            <a:cxnLst/>
            <a:rect l="l" t="t" r="r" b="b"/>
            <a:pathLst>
              <a:path w="15903449" h="7813079">
                <a:moveTo>
                  <a:pt x="0" y="0"/>
                </a:moveTo>
                <a:lnTo>
                  <a:pt x="15903448" y="0"/>
                </a:lnTo>
                <a:lnTo>
                  <a:pt x="15903448" y="7813079"/>
                </a:lnTo>
                <a:lnTo>
                  <a:pt x="0" y="781307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6514350"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Datasheet: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3410150" y="1943100"/>
            <a:ext cx="11751449" cy="8075355"/>
          </a:xfrm>
          <a:custGeom>
            <a:avLst/>
            <a:gdLst/>
            <a:ahLst/>
            <a:cxnLst/>
            <a:rect l="l" t="t" r="r" b="b"/>
            <a:pathLst>
              <a:path w="11751449" h="8075355">
                <a:moveTo>
                  <a:pt x="0" y="0"/>
                </a:moveTo>
                <a:lnTo>
                  <a:pt x="11751449" y="0"/>
                </a:lnTo>
                <a:lnTo>
                  <a:pt x="11751449" y="8075355"/>
                </a:lnTo>
                <a:lnTo>
                  <a:pt x="0" y="807535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6514350"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Datasheet: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6017524" y="6445544"/>
            <a:ext cx="5714441" cy="3841456"/>
          </a:xfrm>
          <a:custGeom>
            <a:avLst/>
            <a:gdLst/>
            <a:ahLst/>
            <a:cxnLst/>
            <a:rect l="l" t="t" r="r" b="b"/>
            <a:pathLst>
              <a:path w="5714441" h="3841456">
                <a:moveTo>
                  <a:pt x="0" y="0"/>
                </a:moveTo>
                <a:lnTo>
                  <a:pt x="5714441" y="0"/>
                </a:lnTo>
                <a:lnTo>
                  <a:pt x="5714441" y="3841456"/>
                </a:lnTo>
                <a:lnTo>
                  <a:pt x="0" y="384145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6230600" cy="800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Infrared Sensors Work (General)</a:t>
            </a:r>
          </a:p>
        </p:txBody>
      </p:sp>
      <p:sp>
        <p:nvSpPr>
          <p:cNvPr id="4" name="TextBox 4"/>
          <p:cNvSpPr txBox="1"/>
          <p:nvPr/>
        </p:nvSpPr>
        <p:spPr>
          <a:xfrm>
            <a:off x="1028700" y="2333179"/>
            <a:ext cx="15692089" cy="396113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Infrared sensors, adaptable to ambient light, feature a pair of infrared emitting and receiving tubes. The transmitting tubes emit infrared light at a certain frequency, and when an obstacle is detected, the reflected infrared light is received by the receiving tube. </a:t>
            </a:r>
          </a:p>
          <a:p>
            <a:pPr marL="431801" lvl="1" indent="-215900" algn="l">
              <a:lnSpc>
                <a:spcPts val="2860"/>
              </a:lnSpc>
              <a:buFont typeface="Arial"/>
              <a:buChar char="•"/>
            </a:pPr>
            <a:r>
              <a:rPr lang="en-US" sz="2000" spc="10">
                <a:solidFill>
                  <a:srgbClr val="000000"/>
                </a:solidFill>
                <a:latin typeface="Libre Baskerville"/>
              </a:rPr>
              <a:t>After processing by a comparator circuit, a green light indicates detection, and the signal output interface generates a digital signal (a low-level signal). The detection distance, ranging from 2 to 30 cm, can be adjusted using a potentiometer. </a:t>
            </a:r>
          </a:p>
          <a:p>
            <a:pPr marL="431801" lvl="1" indent="-215900" algn="l">
              <a:lnSpc>
                <a:spcPts val="2860"/>
              </a:lnSpc>
              <a:buFont typeface="Arial"/>
              <a:buChar char="•"/>
            </a:pPr>
            <a:r>
              <a:rPr lang="en-US" sz="2000" spc="10">
                <a:solidFill>
                  <a:srgbClr val="000000"/>
                </a:solidFill>
                <a:latin typeface="Libre Baskerville"/>
              </a:rPr>
              <a:t>These sensors operate at a working voltage of 3.3V to 5V. With minimal interference and ease of assembly and use, these sensors are widely used in applications such as robot obstacle avoidance, avoidance cars, line counting, and black and white line tracking. </a:t>
            </a:r>
          </a:p>
          <a:p>
            <a:pPr marL="431801" lvl="1" indent="-215900" algn="l">
              <a:lnSpc>
                <a:spcPts val="2860"/>
              </a:lnSpc>
              <a:buFont typeface="Arial"/>
              <a:buChar char="•"/>
            </a:pPr>
            <a:r>
              <a:rPr lang="en-US" sz="2000" spc="10">
                <a:solidFill>
                  <a:srgbClr val="000000"/>
                </a:solidFill>
                <a:latin typeface="Libre Baskerville"/>
              </a:rPr>
              <a:t>Infrared sensors leverage the incredibly fast speed of light, approximately 299,792,458 meters per second (or 186,282 miles per second), to detect objects efficiently.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4134791" y="2922121"/>
            <a:ext cx="10018418" cy="2221379"/>
          </a:xfrm>
          <a:custGeom>
            <a:avLst/>
            <a:gdLst/>
            <a:ahLst/>
            <a:cxnLst/>
            <a:rect l="l" t="t" r="r" b="b"/>
            <a:pathLst>
              <a:path w="10018418" h="2221379">
                <a:moveTo>
                  <a:pt x="0" y="0"/>
                </a:moveTo>
                <a:lnTo>
                  <a:pt x="10018418" y="0"/>
                </a:lnTo>
                <a:lnTo>
                  <a:pt x="10018418" y="2221379"/>
                </a:lnTo>
                <a:lnTo>
                  <a:pt x="0" y="2221379"/>
                </a:lnTo>
                <a:lnTo>
                  <a:pt x="0" y="0"/>
                </a:lnTo>
                <a:close/>
              </a:path>
            </a:pathLst>
          </a:custGeom>
          <a:blipFill>
            <a:blip r:embed="rId2"/>
            <a:stretch>
              <a:fillRect/>
            </a:stretch>
          </a:blipFill>
        </p:spPr>
        <p:txBody>
          <a:bodyPr/>
          <a:lstStyle/>
          <a:p>
            <a:endParaRPr lang="en-US"/>
          </a:p>
        </p:txBody>
      </p:sp>
      <p:sp>
        <p:nvSpPr>
          <p:cNvPr id="3" name="Freeform 3"/>
          <p:cNvSpPr/>
          <p:nvPr/>
        </p:nvSpPr>
        <p:spPr>
          <a:xfrm>
            <a:off x="4217455" y="6247130"/>
            <a:ext cx="9853091" cy="1431442"/>
          </a:xfrm>
          <a:custGeom>
            <a:avLst/>
            <a:gdLst/>
            <a:ahLst/>
            <a:cxnLst/>
            <a:rect l="l" t="t" r="r" b="b"/>
            <a:pathLst>
              <a:path w="9853091" h="1431442">
                <a:moveTo>
                  <a:pt x="0" y="0"/>
                </a:moveTo>
                <a:lnTo>
                  <a:pt x="9853090" y="0"/>
                </a:lnTo>
                <a:lnTo>
                  <a:pt x="9853090" y="1431442"/>
                </a:lnTo>
                <a:lnTo>
                  <a:pt x="0" y="143144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143000"/>
            <a:ext cx="16230600"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Ultrasonic Sensor Works (In Our Code):</a:t>
            </a:r>
          </a:p>
        </p:txBody>
      </p:sp>
      <p:sp>
        <p:nvSpPr>
          <p:cNvPr id="5" name="TextBox 5"/>
          <p:cNvSpPr txBox="1"/>
          <p:nvPr/>
        </p:nvSpPr>
        <p:spPr>
          <a:xfrm>
            <a:off x="1028700" y="5324475"/>
            <a:ext cx="15692089" cy="70358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Here we are initializing port D pin 4, 6 for entrance and exit gates, and port C pin 2, 4 for parking slots 1 and 2 of the infrared sensor in the Atmega32.</a:t>
            </a:r>
          </a:p>
        </p:txBody>
      </p:sp>
      <p:sp>
        <p:nvSpPr>
          <p:cNvPr id="6" name="TextBox 6"/>
          <p:cNvSpPr txBox="1"/>
          <p:nvPr/>
        </p:nvSpPr>
        <p:spPr>
          <a:xfrm>
            <a:off x="1297956" y="8040522"/>
            <a:ext cx="15692089" cy="34163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Here we retrieve a value of 0 to indicate an object detected, while 1 indicates no object present, in parking slots 1 and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4174779" y="2705100"/>
            <a:ext cx="9938441" cy="5932485"/>
          </a:xfrm>
          <a:custGeom>
            <a:avLst/>
            <a:gdLst/>
            <a:ahLst/>
            <a:cxnLst/>
            <a:rect l="l" t="t" r="r" b="b"/>
            <a:pathLst>
              <a:path w="9938441" h="5932485">
                <a:moveTo>
                  <a:pt x="0" y="0"/>
                </a:moveTo>
                <a:lnTo>
                  <a:pt x="9938442" y="0"/>
                </a:lnTo>
                <a:lnTo>
                  <a:pt x="9938442" y="5932485"/>
                </a:lnTo>
                <a:lnTo>
                  <a:pt x="0" y="593248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6230600"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Ultrasonic Sensor Works (In Our Code):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1143000"/>
            <a:ext cx="16230600"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Ultrasonic Sensor Works (In Our Code):</a:t>
            </a:r>
          </a:p>
        </p:txBody>
      </p:sp>
      <p:sp>
        <p:nvSpPr>
          <p:cNvPr id="3" name="TextBox 3"/>
          <p:cNvSpPr txBox="1"/>
          <p:nvPr/>
        </p:nvSpPr>
        <p:spPr>
          <a:xfrm>
            <a:off x="1028700" y="2847975"/>
            <a:ext cx="16230600" cy="359918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Here, first check the DIO. _readPIN('D',4) If it equals 0, that means there is a car wanting to enter, so we check.</a:t>
            </a:r>
          </a:p>
          <a:p>
            <a:pPr marL="431801" lvl="1" indent="-215900" algn="l">
              <a:lnSpc>
                <a:spcPts val="2860"/>
              </a:lnSpc>
              <a:buAutoNum type="arabicPeriod"/>
            </a:pPr>
            <a:r>
              <a:rPr lang="en-US" sz="2000" spc="10">
                <a:solidFill>
                  <a:srgbClr val="000000"/>
                </a:solidFill>
                <a:latin typeface="Libre Baskerville"/>
              </a:rPr>
              <a:t> if(free_slots&lt;=0) Here we want to print out on the LCD; there`s no space in the garage, and the while (!DIO_readPIN('D',4)) That`s to say, if there`s a car still waiting in front of the garage, it's still in the while loop until the car leaves.</a:t>
            </a:r>
          </a:p>
          <a:p>
            <a:pPr marL="431801" lvl="1" indent="-215900" algn="l">
              <a:lnSpc>
                <a:spcPts val="2860"/>
              </a:lnSpc>
              <a:buAutoNum type="arabicPeriod"/>
            </a:pPr>
            <a:r>
              <a:rPr lang="en-US" sz="2000" spc="10">
                <a:solidFill>
                  <a:srgbClr val="000000"/>
                </a:solidFill>
                <a:latin typeface="Libre Baskerville"/>
              </a:rPr>
              <a:t> If((free_slots&gt;0)&amp;&amp;(gate_closing==0))</a:t>
            </a:r>
          </a:p>
          <a:p>
            <a:pPr marL="431801" lvl="1" indent="-215900" algn="l">
              <a:lnSpc>
                <a:spcPts val="2860"/>
              </a:lnSpc>
              <a:buAutoNum type="arabicPeriod"/>
            </a:pPr>
            <a:r>
              <a:rPr lang="en-US" sz="2000" spc="10">
                <a:solidFill>
                  <a:srgbClr val="000000"/>
                </a:solidFill>
                <a:latin typeface="Libre Baskerville"/>
              </a:rPr>
              <a:t>That's to check if there`s a parking slot and the gate is closing.and printout in the lcd welcome. So we will increment the flagout and open the gate, then the while (DIO_readPIN('D',6)) that`s mean is still in loop until the sensor in (DIO_readPIN('D',6) reads the car and be a 0 so we will getout from the loop .</a:t>
            </a:r>
          </a:p>
          <a:p>
            <a:pPr marL="431801" lvl="1" indent="-215900" algn="l">
              <a:lnSpc>
                <a:spcPts val="2860"/>
              </a:lnSpc>
              <a:buAutoNum type="arabicPeriod"/>
            </a:pPr>
            <a:r>
              <a:rPr lang="en-US" sz="2000" spc="10">
                <a:solidFill>
                  <a:srgbClr val="000000"/>
                </a:solidFill>
                <a:latin typeface="Libre Baskerville"/>
              </a:rPr>
              <a:t>if(flagIN&gt;0) that`s mean close the garage and the while (DIO. _readPIN('D',4)) that’s mean still in the loop until the carr pass the first gate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2058835" y="3173892"/>
            <a:ext cx="14170330" cy="6550071"/>
          </a:xfrm>
          <a:custGeom>
            <a:avLst/>
            <a:gdLst/>
            <a:ahLst/>
            <a:cxnLst/>
            <a:rect l="l" t="t" r="r" b="b"/>
            <a:pathLst>
              <a:path w="14170330" h="6550071">
                <a:moveTo>
                  <a:pt x="0" y="0"/>
                </a:moveTo>
                <a:lnTo>
                  <a:pt x="14170330" y="0"/>
                </a:lnTo>
                <a:lnTo>
                  <a:pt x="14170330" y="6550071"/>
                </a:lnTo>
                <a:lnTo>
                  <a:pt x="0" y="655007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6230600"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Ultrasonic Sensor Works (In Our Code):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1143000"/>
            <a:ext cx="16230600"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How Ultrasonic Sensor Works (In Our Code):</a:t>
            </a:r>
          </a:p>
        </p:txBody>
      </p:sp>
      <p:sp>
        <p:nvSpPr>
          <p:cNvPr id="3" name="TextBox 3"/>
          <p:cNvSpPr txBox="1"/>
          <p:nvPr/>
        </p:nvSpPr>
        <p:spPr>
          <a:xfrm>
            <a:off x="1028700" y="3258012"/>
            <a:ext cx="16230600" cy="287528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Here, first check the DIO_readPIN('D',6) If it equals 0, that means there is a car wanting to exit, so we check.</a:t>
            </a:r>
          </a:p>
          <a:p>
            <a:pPr algn="l">
              <a:lnSpc>
                <a:spcPts val="2860"/>
              </a:lnSpc>
            </a:pPr>
            <a:endParaRPr lang="en-US" sz="2000" spc="10">
              <a:solidFill>
                <a:srgbClr val="000000"/>
              </a:solidFill>
              <a:latin typeface="Libre Baskerville"/>
            </a:endParaRPr>
          </a:p>
          <a:p>
            <a:pPr algn="l">
              <a:lnSpc>
                <a:spcPts val="2860"/>
              </a:lnSpc>
            </a:pPr>
            <a:r>
              <a:rPr lang="en-US" sz="2000" spc="10">
                <a:solidFill>
                  <a:srgbClr val="000000"/>
                </a:solidFill>
                <a:latin typeface="Libre Baskerville"/>
              </a:rPr>
              <a:t>1.  if (flagOUT==0) in there we output in the lcd screen bye then increment the flagIN and open the gate then join to the while (DIO_readPIN('D',4) that`s mean is still in loop until the sensor in (DIO_readPIN('D',4) read the car and be a 0.</a:t>
            </a:r>
          </a:p>
          <a:p>
            <a:pPr algn="l">
              <a:lnSpc>
                <a:spcPts val="2860"/>
              </a:lnSpc>
            </a:pPr>
            <a:endParaRPr lang="en-US" sz="2000" spc="10">
              <a:solidFill>
                <a:srgbClr val="000000"/>
              </a:solidFill>
              <a:latin typeface="Libre Baskerville"/>
            </a:endParaRPr>
          </a:p>
          <a:p>
            <a:pPr algn="l">
              <a:lnSpc>
                <a:spcPts val="2860"/>
              </a:lnSpc>
            </a:pPr>
            <a:endParaRPr lang="en-US" sz="2000" spc="10">
              <a:solidFill>
                <a:srgbClr val="000000"/>
              </a:solidFill>
              <a:latin typeface="Libre Baskerville"/>
            </a:endParaRPr>
          </a:p>
          <a:p>
            <a:pPr algn="l">
              <a:lnSpc>
                <a:spcPts val="2860"/>
              </a:lnSpc>
            </a:pPr>
            <a:r>
              <a:rPr lang="en-US" sz="2000" spc="10">
                <a:solidFill>
                  <a:srgbClr val="000000"/>
                </a:solidFill>
                <a:latin typeface="Libre Baskerville"/>
              </a:rPr>
              <a:t>2. If (flagOUT&gt;0) in there the total car is exit from the garage and close the gate. And the while (!DIO_readPIN('D',6)) That’s meant to check if there is a car or not.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4013201"/>
            <a:ext cx="11721636" cy="2206624"/>
          </a:xfrm>
          <a:prstGeom prst="rect">
            <a:avLst/>
          </a:prstGeom>
        </p:spPr>
        <p:txBody>
          <a:bodyPr lIns="0" tIns="0" rIns="0" bIns="0" rtlCol="0" anchor="t">
            <a:spAutoFit/>
          </a:bodyPr>
          <a:lstStyle/>
          <a:p>
            <a:pPr algn="l">
              <a:lnSpc>
                <a:spcPts val="8499"/>
              </a:lnSpc>
            </a:pPr>
            <a:r>
              <a:rPr lang="en-US" sz="8499">
                <a:solidFill>
                  <a:srgbClr val="000000"/>
                </a:solidFill>
                <a:latin typeface="Libre Baskerville Bold"/>
              </a:rPr>
              <a:t>References &amp; Citations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1895475"/>
            <a:ext cx="16230600" cy="2577309"/>
          </a:xfrm>
          <a:prstGeom prst="rect">
            <a:avLst/>
          </a:prstGeom>
        </p:spPr>
        <p:txBody>
          <a:bodyPr lIns="0" tIns="0" rIns="0" bIns="0" rtlCol="0" anchor="t">
            <a:spAutoFit/>
          </a:bodyPr>
          <a:lstStyle/>
          <a:p>
            <a:pPr marL="431801" lvl="1" indent="-215900" algn="l">
              <a:lnSpc>
                <a:spcPts val="2860"/>
              </a:lnSpc>
              <a:buFont typeface="Arial"/>
              <a:buChar char="•"/>
            </a:pPr>
            <a:r>
              <a:rPr lang="en-US" sz="2000" spc="10" dirty="0">
                <a:solidFill>
                  <a:srgbClr val="000000"/>
                </a:solidFill>
                <a:latin typeface="Libre Baskerville"/>
              </a:rPr>
              <a:t>LM35 Precision Centigrade Temperature Sensors Datasheet: https://www.ti.com/lit/ds/symlink/lm35.pdf</a:t>
            </a:r>
          </a:p>
          <a:p>
            <a:pPr marL="431801" lvl="1" indent="-215900" algn="l">
              <a:lnSpc>
                <a:spcPts val="2860"/>
              </a:lnSpc>
              <a:buFont typeface="Arial"/>
              <a:buChar char="•"/>
            </a:pPr>
            <a:r>
              <a:rPr lang="en-US" sz="2000" spc="10" dirty="0">
                <a:solidFill>
                  <a:srgbClr val="000000"/>
                </a:solidFill>
                <a:latin typeface="Libre Baskerville"/>
                <a:hlinkClick r:id="rId2" tooltip="https://github.com/omaarelsherif/LM35-Temperature-Sensor-Interfacing-With-ATmega32"/>
              </a:rPr>
              <a:t>LM35-Temperature-Sensor-Interfacing-With-ATmega32</a:t>
            </a:r>
            <a:r>
              <a:rPr lang="en-US" sz="2000" spc="10" dirty="0">
                <a:solidFill>
                  <a:srgbClr val="000000"/>
                </a:solidFill>
                <a:latin typeface="Libre Baskerville"/>
              </a:rPr>
              <a:t> - GitHub Repository: </a:t>
            </a:r>
            <a:r>
              <a:rPr lang="en-US" sz="2000" spc="10" dirty="0">
                <a:solidFill>
                  <a:srgbClr val="000000"/>
                </a:solidFill>
                <a:latin typeface="Libre Baskerville"/>
                <a:hlinkClick r:id="rId2"/>
              </a:rPr>
              <a:t>https://github.com/omaarelsherif/LM35-Temperature-Sensor-Interfacing-With-ATmega32</a:t>
            </a:r>
            <a:endParaRPr lang="en-US" sz="2000" spc="10" dirty="0">
              <a:solidFill>
                <a:srgbClr val="000000"/>
              </a:solidFill>
              <a:latin typeface="Libre Baskerville"/>
            </a:endParaRPr>
          </a:p>
          <a:p>
            <a:pPr marL="431801" lvl="1" indent="-215900" algn="l">
              <a:lnSpc>
                <a:spcPts val="2860"/>
              </a:lnSpc>
              <a:buFont typeface="Arial"/>
              <a:buChar char="•"/>
            </a:pPr>
            <a:r>
              <a:rPr lang="en-US" sz="2000" spc="10" dirty="0">
                <a:solidFill>
                  <a:srgbClr val="000000"/>
                </a:solidFill>
                <a:latin typeface="Libre Baskerville"/>
              </a:rPr>
              <a:t>HC SR04 Ultrasonic Datasheet : </a:t>
            </a:r>
            <a:r>
              <a:rPr lang="en-US" sz="2000" spc="10" dirty="0">
                <a:solidFill>
                  <a:srgbClr val="000000"/>
                </a:solidFill>
                <a:latin typeface="Libre Baskerville"/>
                <a:hlinkClick r:id="rId3"/>
              </a:rPr>
              <a:t>https://www.handsontec.com/dataspecs/HC-SR04-Ultrasonic.pdf</a:t>
            </a:r>
            <a:endParaRPr lang="en-US" sz="2000" spc="10" dirty="0">
              <a:solidFill>
                <a:srgbClr val="000000"/>
              </a:solidFill>
              <a:latin typeface="Libre Baskerville"/>
            </a:endParaRPr>
          </a:p>
          <a:p>
            <a:pPr marL="431801" lvl="1" indent="-215900" algn="l">
              <a:lnSpc>
                <a:spcPts val="2860"/>
              </a:lnSpc>
              <a:buFont typeface="Arial"/>
              <a:buChar char="•"/>
            </a:pPr>
            <a:r>
              <a:rPr lang="en-US" sz="2000" spc="10" dirty="0">
                <a:solidFill>
                  <a:srgbClr val="000000"/>
                </a:solidFill>
                <a:latin typeface="Libre Baskerville"/>
              </a:rPr>
              <a:t>Arduino </a:t>
            </a:r>
            <a:r>
              <a:rPr lang="en-US" sz="2000" spc="10" dirty="0" err="1">
                <a:solidFill>
                  <a:srgbClr val="000000"/>
                </a:solidFill>
                <a:latin typeface="Libre Baskerville"/>
              </a:rPr>
              <a:t>Ir</a:t>
            </a:r>
            <a:r>
              <a:rPr lang="en-US" sz="2000" spc="10" dirty="0">
                <a:solidFill>
                  <a:srgbClr val="000000"/>
                </a:solidFill>
                <a:latin typeface="Libre Baskerville"/>
              </a:rPr>
              <a:t> Infrared obstacle avoidance Sensor Module: </a:t>
            </a:r>
            <a:r>
              <a:rPr lang="en-US" sz="2000" spc="10" dirty="0">
                <a:solidFill>
                  <a:srgbClr val="000000"/>
                </a:solidFill>
                <a:latin typeface="Libre Baskerville"/>
                <a:hlinkClick r:id="rId4"/>
              </a:rPr>
              <a:t>https://5.imimg.com/data5/YT/KV/MY-1833510/arduino-ir-infrared-obstacle-avoidance-sensor-module.pdf</a:t>
            </a:r>
            <a:endParaRPr lang="en-US" sz="2000" spc="10" dirty="0">
              <a:solidFill>
                <a:srgbClr val="000000"/>
              </a:solidFill>
              <a:latin typeface="Libre Baskerville"/>
            </a:endParaRPr>
          </a:p>
          <a:p>
            <a:pPr marL="431801" lvl="1" indent="-215900" algn="l">
              <a:lnSpc>
                <a:spcPts val="2860"/>
              </a:lnSpc>
              <a:buFont typeface="Arial"/>
              <a:buChar char="•"/>
            </a:pPr>
            <a:r>
              <a:rPr lang="en-US" sz="2000" spc="10" dirty="0">
                <a:solidFill>
                  <a:srgbClr val="000000"/>
                </a:solidFill>
                <a:latin typeface="Libre Baskerville"/>
              </a:rPr>
              <a:t>Servo Motor datasheet: http://www.ee.ic.ac.uk/pcheung/teaching/DE1_EE/stores/sg90_datasheet.pdf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3283182" y="1190625"/>
            <a:ext cx="11721636" cy="2206624"/>
          </a:xfrm>
          <a:prstGeom prst="rect">
            <a:avLst/>
          </a:prstGeom>
        </p:spPr>
        <p:txBody>
          <a:bodyPr lIns="0" tIns="0" rIns="0" bIns="0" rtlCol="0" anchor="t">
            <a:spAutoFit/>
          </a:bodyPr>
          <a:lstStyle/>
          <a:p>
            <a:pPr algn="ctr">
              <a:lnSpc>
                <a:spcPts val="8499"/>
              </a:lnSpc>
            </a:pPr>
            <a:r>
              <a:rPr lang="en-US" sz="8499">
                <a:solidFill>
                  <a:srgbClr val="000000"/>
                </a:solidFill>
                <a:latin typeface="Libre Baskerville Bold"/>
              </a:rPr>
              <a:t>Project Major Blocks</a:t>
            </a:r>
          </a:p>
        </p:txBody>
      </p:sp>
      <p:sp>
        <p:nvSpPr>
          <p:cNvPr id="3" name="TextBox 3"/>
          <p:cNvSpPr txBox="1"/>
          <p:nvPr/>
        </p:nvSpPr>
        <p:spPr>
          <a:xfrm>
            <a:off x="5367322" y="4497858"/>
            <a:ext cx="7553355" cy="389081"/>
          </a:xfrm>
          <a:prstGeom prst="rect">
            <a:avLst/>
          </a:prstGeom>
        </p:spPr>
        <p:txBody>
          <a:bodyPr lIns="0" tIns="0" rIns="0" bIns="0" rtlCol="0" anchor="t">
            <a:spAutoFit/>
          </a:bodyPr>
          <a:lstStyle/>
          <a:p>
            <a:pPr algn="ctr">
              <a:lnSpc>
                <a:spcPts val="3000"/>
              </a:lnSpc>
            </a:pPr>
            <a:r>
              <a:rPr lang="en-US" sz="3000" dirty="0">
                <a:solidFill>
                  <a:srgbClr val="000000"/>
                </a:solidFill>
                <a:latin typeface="Libre Baskerville"/>
              </a:rPr>
              <a:t>LCD &amp; Input/Output Port</a:t>
            </a:r>
          </a:p>
        </p:txBody>
      </p:sp>
      <p:sp>
        <p:nvSpPr>
          <p:cNvPr id="4" name="TextBox 4"/>
          <p:cNvSpPr txBox="1"/>
          <p:nvPr/>
        </p:nvSpPr>
        <p:spPr>
          <a:xfrm>
            <a:off x="6966260" y="3593695"/>
            <a:ext cx="4355481" cy="645795"/>
          </a:xfrm>
          <a:prstGeom prst="rect">
            <a:avLst/>
          </a:prstGeom>
        </p:spPr>
        <p:txBody>
          <a:bodyPr lIns="0" tIns="0" rIns="0" bIns="0" rtlCol="0" anchor="t">
            <a:spAutoFit/>
          </a:bodyPr>
          <a:lstStyle/>
          <a:p>
            <a:pPr algn="ctr">
              <a:lnSpc>
                <a:spcPts val="4800"/>
              </a:lnSpc>
            </a:pPr>
            <a:r>
              <a:rPr lang="en-US" sz="4800">
                <a:solidFill>
                  <a:srgbClr val="000000"/>
                </a:solidFill>
                <a:latin typeface="Libre Baskerville Bold"/>
              </a:rPr>
              <a:t>01</a:t>
            </a:r>
          </a:p>
        </p:txBody>
      </p:sp>
      <p:sp>
        <p:nvSpPr>
          <p:cNvPr id="5" name="TextBox 5"/>
          <p:cNvSpPr txBox="1"/>
          <p:nvPr/>
        </p:nvSpPr>
        <p:spPr>
          <a:xfrm>
            <a:off x="5367322" y="6470013"/>
            <a:ext cx="7553355"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ADC: Temperature Sensor &amp; Buzzer</a:t>
            </a:r>
          </a:p>
        </p:txBody>
      </p:sp>
      <p:sp>
        <p:nvSpPr>
          <p:cNvPr id="6" name="TextBox 6"/>
          <p:cNvSpPr txBox="1"/>
          <p:nvPr/>
        </p:nvSpPr>
        <p:spPr>
          <a:xfrm>
            <a:off x="6966260" y="5565851"/>
            <a:ext cx="4355481" cy="645795"/>
          </a:xfrm>
          <a:prstGeom prst="rect">
            <a:avLst/>
          </a:prstGeom>
        </p:spPr>
        <p:txBody>
          <a:bodyPr lIns="0" tIns="0" rIns="0" bIns="0" rtlCol="0" anchor="t">
            <a:spAutoFit/>
          </a:bodyPr>
          <a:lstStyle/>
          <a:p>
            <a:pPr algn="ctr">
              <a:lnSpc>
                <a:spcPts val="4800"/>
              </a:lnSpc>
            </a:pPr>
            <a:r>
              <a:rPr lang="en-US" sz="4800">
                <a:solidFill>
                  <a:srgbClr val="000000"/>
                </a:solidFill>
                <a:latin typeface="Libre Baskerville Bold"/>
              </a:rPr>
              <a:t>02</a:t>
            </a:r>
          </a:p>
        </p:txBody>
      </p:sp>
      <p:sp>
        <p:nvSpPr>
          <p:cNvPr id="7" name="TextBox 7"/>
          <p:cNvSpPr txBox="1"/>
          <p:nvPr/>
        </p:nvSpPr>
        <p:spPr>
          <a:xfrm>
            <a:off x="5367322" y="8061169"/>
            <a:ext cx="7553355"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Timers (Ultrasonic + Servo Motor)</a:t>
            </a:r>
          </a:p>
        </p:txBody>
      </p:sp>
      <p:sp>
        <p:nvSpPr>
          <p:cNvPr id="8" name="TextBox 8"/>
          <p:cNvSpPr txBox="1"/>
          <p:nvPr/>
        </p:nvSpPr>
        <p:spPr>
          <a:xfrm>
            <a:off x="6966260" y="7157006"/>
            <a:ext cx="4355481" cy="645795"/>
          </a:xfrm>
          <a:prstGeom prst="rect">
            <a:avLst/>
          </a:prstGeom>
        </p:spPr>
        <p:txBody>
          <a:bodyPr lIns="0" tIns="0" rIns="0" bIns="0" rtlCol="0" anchor="t">
            <a:spAutoFit/>
          </a:bodyPr>
          <a:lstStyle/>
          <a:p>
            <a:pPr algn="ctr">
              <a:lnSpc>
                <a:spcPts val="4800"/>
              </a:lnSpc>
            </a:pPr>
            <a:r>
              <a:rPr lang="en-US" sz="4800">
                <a:solidFill>
                  <a:srgbClr val="000000"/>
                </a:solidFill>
                <a:latin typeface="Libre Baskerville Bold"/>
              </a:rPr>
              <a:t>03</a:t>
            </a:r>
          </a:p>
        </p:txBody>
      </p:sp>
      <p:sp>
        <p:nvSpPr>
          <p:cNvPr id="9" name="TextBox 9"/>
          <p:cNvSpPr txBox="1"/>
          <p:nvPr/>
        </p:nvSpPr>
        <p:spPr>
          <a:xfrm>
            <a:off x="5367322" y="9652324"/>
            <a:ext cx="7553355"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Infrared Sensor</a:t>
            </a:r>
          </a:p>
        </p:txBody>
      </p:sp>
      <p:sp>
        <p:nvSpPr>
          <p:cNvPr id="10" name="TextBox 10"/>
          <p:cNvSpPr txBox="1"/>
          <p:nvPr/>
        </p:nvSpPr>
        <p:spPr>
          <a:xfrm>
            <a:off x="6966260" y="8748162"/>
            <a:ext cx="4355481" cy="645795"/>
          </a:xfrm>
          <a:prstGeom prst="rect">
            <a:avLst/>
          </a:prstGeom>
        </p:spPr>
        <p:txBody>
          <a:bodyPr lIns="0" tIns="0" rIns="0" bIns="0" rtlCol="0" anchor="t">
            <a:spAutoFit/>
          </a:bodyPr>
          <a:lstStyle/>
          <a:p>
            <a:pPr algn="ctr">
              <a:lnSpc>
                <a:spcPts val="4800"/>
              </a:lnSpc>
            </a:pPr>
            <a:r>
              <a:rPr lang="en-US" sz="4800">
                <a:solidFill>
                  <a:srgbClr val="000000"/>
                </a:solidFill>
                <a:latin typeface="Libre Baskerville Bold"/>
              </a:rPr>
              <a:t>04</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4013201"/>
            <a:ext cx="11721636" cy="2206624"/>
          </a:xfrm>
          <a:prstGeom prst="rect">
            <a:avLst/>
          </a:prstGeom>
        </p:spPr>
        <p:txBody>
          <a:bodyPr lIns="0" tIns="0" rIns="0" bIns="0" rtlCol="0" anchor="t">
            <a:spAutoFit/>
          </a:bodyPr>
          <a:lstStyle/>
          <a:p>
            <a:pPr algn="l">
              <a:lnSpc>
                <a:spcPts val="8499"/>
              </a:lnSpc>
            </a:pPr>
            <a:r>
              <a:rPr lang="en-US" sz="8499">
                <a:solidFill>
                  <a:srgbClr val="000000"/>
                </a:solidFill>
                <a:latin typeface="Libre Baskerville Bold"/>
              </a:rPr>
              <a:t>Simulation Videography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pic>
        <p:nvPicPr>
          <p:cNvPr id="2" name="2024-05-18 05-29-55">
            <a:hlinkClick r:id="" action="ppaction://media"/>
            <a:extLst>
              <a:ext uri="{FF2B5EF4-FFF2-40B4-BE49-F238E27FC236}">
                <a16:creationId xmlns:a16="http://schemas.microsoft.com/office/drawing/2014/main" id="{23DD737A-ADB0-B0A8-D6A5-DFF5E79140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1028700"/>
            <a:ext cx="14630400"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7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4013201"/>
            <a:ext cx="11721636" cy="2192331"/>
          </a:xfrm>
          <a:prstGeom prst="rect">
            <a:avLst/>
          </a:prstGeom>
        </p:spPr>
        <p:txBody>
          <a:bodyPr lIns="0" tIns="0" rIns="0" bIns="0" rtlCol="0" anchor="t">
            <a:spAutoFit/>
          </a:bodyPr>
          <a:lstStyle/>
          <a:p>
            <a:pPr algn="l">
              <a:lnSpc>
                <a:spcPts val="8499"/>
              </a:lnSpc>
            </a:pPr>
            <a:r>
              <a:rPr lang="en-US" sz="8499" dirty="0">
                <a:solidFill>
                  <a:srgbClr val="000000"/>
                </a:solidFill>
                <a:latin typeface="Libre Baskerville Bold"/>
              </a:rPr>
              <a:t>Real-Time </a:t>
            </a:r>
            <a:r>
              <a:rPr lang="en-US" sz="8499" dirty="0" err="1">
                <a:solidFill>
                  <a:srgbClr val="000000"/>
                </a:solidFill>
                <a:latin typeface="Libre Baskerville Bold"/>
              </a:rPr>
              <a:t>Videograph</a:t>
            </a:r>
            <a:endParaRPr lang="en-US" sz="8499" dirty="0">
              <a:solidFill>
                <a:srgbClr val="000000"/>
              </a:solidFill>
              <a:latin typeface="Libre Baskerville Bo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pic>
        <p:nvPicPr>
          <p:cNvPr id="2" name="WhatsApp Video 2024-05-19 at 15.32.02_7ffcd28b">
            <a:hlinkClick r:id="" action="ppaction://media"/>
            <a:extLst>
              <a:ext uri="{FF2B5EF4-FFF2-40B4-BE49-F238E27FC236}">
                <a16:creationId xmlns:a16="http://schemas.microsoft.com/office/drawing/2014/main" id="{5A3CDCCF-46DD-C525-F41F-3575A56A23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24600" y="168968"/>
            <a:ext cx="5638800" cy="9949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3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3283182" y="3822700"/>
            <a:ext cx="11721636" cy="1660526"/>
          </a:xfrm>
          <a:prstGeom prst="rect">
            <a:avLst/>
          </a:prstGeom>
        </p:spPr>
        <p:txBody>
          <a:bodyPr lIns="0" tIns="0" rIns="0" bIns="0" rtlCol="0" anchor="t">
            <a:spAutoFit/>
          </a:bodyPr>
          <a:lstStyle/>
          <a:p>
            <a:pPr algn="ctr">
              <a:lnSpc>
                <a:spcPts val="12500"/>
              </a:lnSpc>
            </a:pPr>
            <a:r>
              <a:rPr lang="en-US" sz="12500">
                <a:solidFill>
                  <a:srgbClr val="000000"/>
                </a:solidFill>
                <a:latin typeface="Libre Baskerville Bold"/>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diagram of a microcontroller&#10;&#10;Description automatically generated">
            <a:extLst>
              <a:ext uri="{FF2B5EF4-FFF2-40B4-BE49-F238E27FC236}">
                <a16:creationId xmlns:a16="http://schemas.microsoft.com/office/drawing/2014/main" id="{F6CE1579-BDD5-8642-A99B-956BDFCCB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343693"/>
          </a:xfrm>
          <a:prstGeom prst="rect">
            <a:avLst/>
          </a:prstGeom>
        </p:spPr>
      </p:pic>
    </p:spTree>
    <p:extLst>
      <p:ext uri="{BB962C8B-B14F-4D97-AF65-F5344CB8AC3E}">
        <p14:creationId xmlns:p14="http://schemas.microsoft.com/office/powerpoint/2010/main" val="14901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TextBox 2"/>
          <p:cNvSpPr txBox="1"/>
          <p:nvPr/>
        </p:nvSpPr>
        <p:spPr>
          <a:xfrm>
            <a:off x="1028700" y="3582988"/>
            <a:ext cx="11721636" cy="2206624"/>
          </a:xfrm>
          <a:prstGeom prst="rect">
            <a:avLst/>
          </a:prstGeom>
        </p:spPr>
        <p:txBody>
          <a:bodyPr lIns="0" tIns="0" rIns="0" bIns="0" rtlCol="0" anchor="t">
            <a:spAutoFit/>
          </a:bodyPr>
          <a:lstStyle/>
          <a:p>
            <a:pPr algn="l">
              <a:lnSpc>
                <a:spcPts val="8499"/>
              </a:lnSpc>
            </a:pPr>
            <a:r>
              <a:rPr lang="en-US" sz="8499">
                <a:solidFill>
                  <a:srgbClr val="000000"/>
                </a:solidFill>
                <a:latin typeface="Libre Baskerville Bold"/>
              </a:rPr>
              <a:t>Input/Output &amp; LCD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3584245" y="4350301"/>
            <a:ext cx="10757984" cy="2794719"/>
          </a:xfrm>
          <a:custGeom>
            <a:avLst/>
            <a:gdLst/>
            <a:ahLst/>
            <a:cxnLst/>
            <a:rect l="l" t="t" r="r" b="b"/>
            <a:pathLst>
              <a:path w="10757984" h="2794719">
                <a:moveTo>
                  <a:pt x="0" y="0"/>
                </a:moveTo>
                <a:lnTo>
                  <a:pt x="10757984" y="0"/>
                </a:lnTo>
                <a:lnTo>
                  <a:pt x="10757984" y="2794719"/>
                </a:lnTo>
                <a:lnTo>
                  <a:pt x="0" y="279471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1721636" cy="1562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Introduction</a:t>
            </a:r>
          </a:p>
          <a:p>
            <a:pPr algn="l">
              <a:lnSpc>
                <a:spcPts val="6000"/>
              </a:lnSpc>
            </a:pPr>
            <a:endParaRPr lang="en-US" sz="6000">
              <a:solidFill>
                <a:srgbClr val="000000"/>
              </a:solidFill>
              <a:latin typeface="Libre Baskerville Bold"/>
            </a:endParaRPr>
          </a:p>
        </p:txBody>
      </p:sp>
      <p:sp>
        <p:nvSpPr>
          <p:cNvPr id="4" name="TextBox 4"/>
          <p:cNvSpPr txBox="1"/>
          <p:nvPr/>
        </p:nvSpPr>
        <p:spPr>
          <a:xfrm>
            <a:off x="1028700" y="2434332"/>
            <a:ext cx="15869074" cy="215138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Liquid crystals were discovered in the late 19th century by Friedrich Reinitzer, leading to the development of LCDs.</a:t>
            </a:r>
          </a:p>
          <a:p>
            <a:pPr marL="431801" lvl="1" indent="-215900" algn="l">
              <a:lnSpc>
                <a:spcPts val="2860"/>
              </a:lnSpc>
              <a:buFont typeface="Arial"/>
              <a:buChar char="•"/>
            </a:pPr>
            <a:r>
              <a:rPr lang="en-US" sz="2000" spc="10">
                <a:solidFill>
                  <a:srgbClr val="000000"/>
                </a:solidFill>
                <a:latin typeface="Libre Baskerville"/>
              </a:rPr>
              <a:t>Practical applications emerged in the 1960s, with the first working LCD demonstrated by RCA.</a:t>
            </a:r>
          </a:p>
          <a:p>
            <a:pPr marL="431801" lvl="1" indent="-215900" algn="l">
              <a:lnSpc>
                <a:spcPts val="2860"/>
              </a:lnSpc>
              <a:buFont typeface="Arial"/>
              <a:buChar char="•"/>
            </a:pPr>
            <a:r>
              <a:rPr lang="en-US" sz="2000" spc="10">
                <a:solidFill>
                  <a:srgbClr val="000000"/>
                </a:solidFill>
                <a:latin typeface="Libre Baskerville"/>
              </a:rPr>
              <a:t>The dynamic scattering mode (DSM) in 1968 enabled more energy-efficient LCD displays.</a:t>
            </a:r>
          </a:p>
          <a:p>
            <a:pPr marL="431801" lvl="1" indent="-215900" algn="l">
              <a:lnSpc>
                <a:spcPts val="2860"/>
              </a:lnSpc>
              <a:buFont typeface="Arial"/>
              <a:buChar char="•"/>
            </a:pPr>
            <a:r>
              <a:rPr lang="en-US" sz="2000" spc="10">
                <a:solidFill>
                  <a:srgbClr val="000000"/>
                </a:solidFill>
                <a:latin typeface="Libre Baskerville"/>
              </a:rPr>
              <a:t>LCDs revolutionized electronics with advancements in color, portability, and display technology, becoming ubiquitous in devices like calculators, TVs, and smartphones.</a:t>
            </a:r>
          </a:p>
          <a:p>
            <a:pPr algn="l">
              <a:lnSpc>
                <a:spcPts val="2860"/>
              </a:lnSpc>
            </a:pPr>
            <a:endParaRPr lang="en-US" sz="2000" spc="10">
              <a:solidFill>
                <a:srgbClr val="000000"/>
              </a:solidFill>
              <a:latin typeface="Libre Baskerville"/>
            </a:endParaRPr>
          </a:p>
        </p:txBody>
      </p:sp>
      <p:sp>
        <p:nvSpPr>
          <p:cNvPr id="5" name="TextBox 5"/>
          <p:cNvSpPr txBox="1"/>
          <p:nvPr/>
        </p:nvSpPr>
        <p:spPr>
          <a:xfrm>
            <a:off x="742019" y="7751136"/>
            <a:ext cx="15869074" cy="1427480"/>
          </a:xfrm>
          <a:prstGeom prst="rect">
            <a:avLst/>
          </a:prstGeom>
        </p:spPr>
        <p:txBody>
          <a:bodyPr lIns="0" tIns="0" rIns="0" bIns="0" rtlCol="0" anchor="t">
            <a:spAutoFit/>
          </a:bodyPr>
          <a:lstStyle/>
          <a:p>
            <a:pPr marL="431801" lvl="1" indent="-215900" algn="l">
              <a:lnSpc>
                <a:spcPts val="2860"/>
              </a:lnSpc>
              <a:buFont typeface="Arial"/>
              <a:buChar char="•"/>
            </a:pPr>
            <a:r>
              <a:rPr lang="en-US" sz="2000" spc="10">
                <a:solidFill>
                  <a:srgbClr val="000000"/>
                </a:solidFill>
                <a:latin typeface="Libre Baskerville"/>
              </a:rPr>
              <a:t>LCD stands for Liquid Crystal Display. It can be used to display anything. They are of many types. The ones we commonly use for embedded systems, robotics, etc. are of two types: 1- character LCD  2- graphical LCD</a:t>
            </a:r>
          </a:p>
          <a:p>
            <a:pPr marL="431801" lvl="1" indent="-215900" algn="l">
              <a:lnSpc>
                <a:spcPts val="2860"/>
              </a:lnSpc>
              <a:buFont typeface="Arial"/>
              <a:buChar char="•"/>
            </a:pPr>
            <a:r>
              <a:rPr lang="en-US" sz="2000" spc="10">
                <a:solidFill>
                  <a:srgbClr val="000000"/>
                </a:solidFill>
                <a:latin typeface="Libre Baskerville"/>
              </a:rPr>
              <a:t>LCDs have become a cheap and easy way to get text display for an embedded system. </a:t>
            </a:r>
          </a:p>
          <a:p>
            <a:pPr algn="l">
              <a:lnSpc>
                <a:spcPts val="2860"/>
              </a:lnSpc>
            </a:pPr>
            <a:endParaRPr lang="en-US" sz="2000" spc="10">
              <a:solidFill>
                <a:srgbClr val="000000"/>
              </a:solidFill>
              <a:latin typeface="Libre Baskervill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BE9"/>
        </a:solidFill>
        <a:effectLst/>
      </p:bgPr>
    </p:bg>
    <p:spTree>
      <p:nvGrpSpPr>
        <p:cNvPr id="1" name=""/>
        <p:cNvGrpSpPr/>
        <p:nvPr/>
      </p:nvGrpSpPr>
      <p:grpSpPr>
        <a:xfrm>
          <a:off x="0" y="0"/>
          <a:ext cx="0" cy="0"/>
          <a:chOff x="0" y="0"/>
          <a:chExt cx="0" cy="0"/>
        </a:xfrm>
      </p:grpSpPr>
      <p:sp>
        <p:nvSpPr>
          <p:cNvPr id="2" name="Freeform 2"/>
          <p:cNvSpPr/>
          <p:nvPr/>
        </p:nvSpPr>
        <p:spPr>
          <a:xfrm>
            <a:off x="3566149" y="4444216"/>
            <a:ext cx="10527591" cy="2134711"/>
          </a:xfrm>
          <a:custGeom>
            <a:avLst/>
            <a:gdLst/>
            <a:ahLst/>
            <a:cxnLst/>
            <a:rect l="l" t="t" r="r" b="b"/>
            <a:pathLst>
              <a:path w="10527591" h="2134711">
                <a:moveTo>
                  <a:pt x="0" y="0"/>
                </a:moveTo>
                <a:lnTo>
                  <a:pt x="10527591" y="0"/>
                </a:lnTo>
                <a:lnTo>
                  <a:pt x="10527591" y="2134711"/>
                </a:lnTo>
                <a:lnTo>
                  <a:pt x="0" y="213471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43000"/>
            <a:ext cx="11721636" cy="2324100"/>
          </a:xfrm>
          <a:prstGeom prst="rect">
            <a:avLst/>
          </a:prstGeom>
        </p:spPr>
        <p:txBody>
          <a:bodyPr lIns="0" tIns="0" rIns="0" bIns="0" rtlCol="0" anchor="t">
            <a:spAutoFit/>
          </a:bodyPr>
          <a:lstStyle/>
          <a:p>
            <a:pPr algn="l">
              <a:lnSpc>
                <a:spcPts val="6000"/>
              </a:lnSpc>
            </a:pPr>
            <a:r>
              <a:rPr lang="en-US" sz="6000">
                <a:solidFill>
                  <a:srgbClr val="000000"/>
                </a:solidFill>
                <a:latin typeface="Libre Baskerville Bold"/>
              </a:rPr>
              <a:t>Overview of 5x8 Dot Matrix Displays</a:t>
            </a:r>
          </a:p>
          <a:p>
            <a:pPr algn="l">
              <a:lnSpc>
                <a:spcPts val="6000"/>
              </a:lnSpc>
            </a:pPr>
            <a:endParaRPr lang="en-US" sz="6000">
              <a:solidFill>
                <a:srgbClr val="000000"/>
              </a:solidFill>
              <a:latin typeface="Libre Baskerville Bold"/>
            </a:endParaRPr>
          </a:p>
        </p:txBody>
      </p:sp>
      <p:sp>
        <p:nvSpPr>
          <p:cNvPr id="4" name="TextBox 4"/>
          <p:cNvSpPr txBox="1"/>
          <p:nvPr/>
        </p:nvSpPr>
        <p:spPr>
          <a:xfrm>
            <a:off x="1028700" y="3016736"/>
            <a:ext cx="15602489" cy="1427480"/>
          </a:xfrm>
          <a:prstGeom prst="rect">
            <a:avLst/>
          </a:prstGeom>
        </p:spPr>
        <p:txBody>
          <a:bodyPr lIns="0" tIns="0" rIns="0" bIns="0" rtlCol="0" anchor="t">
            <a:spAutoFit/>
          </a:bodyPr>
          <a:lstStyle/>
          <a:p>
            <a:pPr algn="l">
              <a:lnSpc>
                <a:spcPts val="2860"/>
              </a:lnSpc>
            </a:pPr>
            <a:endParaRPr/>
          </a:p>
          <a:p>
            <a:pPr marL="431801" lvl="1" indent="-215900" algn="l">
              <a:lnSpc>
                <a:spcPts val="2860"/>
              </a:lnSpc>
              <a:buFont typeface="Arial"/>
              <a:buChar char="•"/>
            </a:pPr>
            <a:r>
              <a:rPr lang="en-US" sz="2000" spc="10">
                <a:solidFill>
                  <a:srgbClr val="000000"/>
                </a:solidFill>
                <a:latin typeface="Libre Baskerville"/>
              </a:rPr>
              <a:t>A 5X8 dots display consists of a matrix of lights or mechanical indicators arranged in a rectangular configuration.</a:t>
            </a:r>
          </a:p>
          <a:p>
            <a:pPr marL="431801" lvl="1" indent="-215900" algn="l">
              <a:lnSpc>
                <a:spcPts val="2860"/>
              </a:lnSpc>
              <a:buFont typeface="Arial"/>
              <a:buChar char="•"/>
            </a:pPr>
            <a:r>
              <a:rPr lang="en-US" sz="2000" spc="10">
                <a:solidFill>
                  <a:srgbClr val="000000"/>
                </a:solidFill>
                <a:latin typeface="Libre Baskerville"/>
              </a:rPr>
              <a:t>By switching on or off selected lights, text or graphics can be displayed. </a:t>
            </a:r>
          </a:p>
          <a:p>
            <a:pPr algn="l">
              <a:lnSpc>
                <a:spcPts val="2860"/>
              </a:lnSpc>
            </a:pPr>
            <a:endParaRPr lang="en-US" sz="2000" spc="10">
              <a:solidFill>
                <a:srgbClr val="000000"/>
              </a:solidFill>
              <a:latin typeface="Libre Baskervill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3519</Words>
  <Application>Microsoft Office PowerPoint</Application>
  <PresentationFormat>Custom</PresentationFormat>
  <Paragraphs>258</Paragraphs>
  <Slides>54</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Libre Baskerville Bold</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Hossam Omar</dc:creator>
  <cp:lastModifiedBy>Usama Mohammed Mohammed Abdulgwad Elareeny</cp:lastModifiedBy>
  <cp:revision>13</cp:revision>
  <dcterms:created xsi:type="dcterms:W3CDTF">2006-08-16T00:00:00Z</dcterms:created>
  <dcterms:modified xsi:type="dcterms:W3CDTF">2024-06-20T12:43:49Z</dcterms:modified>
  <dc:identifier>DAGFg6f8R_E</dc:identifier>
</cp:coreProperties>
</file>